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826" r:id="rId2"/>
    <p:sldId id="855" r:id="rId3"/>
    <p:sldId id="856" r:id="rId4"/>
    <p:sldId id="857" r:id="rId5"/>
    <p:sldId id="858" r:id="rId6"/>
    <p:sldId id="859" r:id="rId7"/>
    <p:sldId id="860" r:id="rId8"/>
    <p:sldId id="861" r:id="rId9"/>
    <p:sldId id="883" r:id="rId10"/>
    <p:sldId id="863" r:id="rId11"/>
    <p:sldId id="864" r:id="rId12"/>
    <p:sldId id="865" r:id="rId13"/>
    <p:sldId id="866" r:id="rId14"/>
    <p:sldId id="867" r:id="rId15"/>
    <p:sldId id="868" r:id="rId16"/>
    <p:sldId id="869" r:id="rId17"/>
    <p:sldId id="870" r:id="rId18"/>
    <p:sldId id="871" r:id="rId19"/>
    <p:sldId id="872" r:id="rId20"/>
    <p:sldId id="873" r:id="rId21"/>
    <p:sldId id="874" r:id="rId22"/>
    <p:sldId id="875" r:id="rId23"/>
    <p:sldId id="884" r:id="rId24"/>
    <p:sldId id="876" r:id="rId25"/>
    <p:sldId id="877" r:id="rId26"/>
    <p:sldId id="885" r:id="rId27"/>
    <p:sldId id="878" r:id="rId28"/>
    <p:sldId id="879" r:id="rId29"/>
    <p:sldId id="880" r:id="rId30"/>
    <p:sldId id="881" r:id="rId31"/>
    <p:sldId id="882" r:id="rId32"/>
    <p:sldId id="842" r:id="rId33"/>
  </p:sldIdLst>
  <p:sldSz cx="9253538" cy="6553200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696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39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87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83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4794" algn="l" defTabSz="91391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1751" algn="l" defTabSz="91391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8713" algn="l" defTabSz="91391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5669" algn="l" defTabSz="91391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">
          <p15:clr>
            <a:srgbClr val="A4A3A4"/>
          </p15:clr>
        </p15:guide>
        <p15:guide id="2" pos="3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66FF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1" autoAdjust="0"/>
    <p:restoredTop sz="94660"/>
  </p:normalViewPr>
  <p:slideViewPr>
    <p:cSldViewPr showGuides="1">
      <p:cViewPr varScale="1">
        <p:scale>
          <a:sx n="73" d="100"/>
          <a:sy n="73" d="100"/>
        </p:scale>
        <p:origin x="540" y="54"/>
      </p:cViewPr>
      <p:guideLst>
        <p:guide orient="horz" pos="386"/>
        <p:guide pos="3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983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923" y="0"/>
            <a:ext cx="2971982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6102"/>
            <a:ext cx="2971983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923" y="9446102"/>
            <a:ext cx="2971982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31F44F5-8FD6-4AEF-8C7E-7443F5C91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63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983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923" y="0"/>
            <a:ext cx="2971982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2E8A84-C9B7-4CED-BF28-E9BC2820EFFD}" type="datetimeFigureOut">
              <a:rPr lang="hu-HU"/>
              <a:pPr>
                <a:defRPr/>
              </a:pPr>
              <a:t>2019. 05. 06.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796925" y="746125"/>
            <a:ext cx="52641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6347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46102"/>
            <a:ext cx="2971983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923" y="9446102"/>
            <a:ext cx="2971982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084C1D5-A3E4-4057-9BA8-CAF44A86A7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4637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7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3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94" algn="l" defTabSz="9139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51" algn="l" defTabSz="9139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13" algn="l" defTabSz="9139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69" algn="l" defTabSz="9139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93741" y="2035175"/>
            <a:ext cx="7866062" cy="14049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87475" y="3713163"/>
            <a:ext cx="6478588" cy="1674812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1" indent="0" algn="ctr">
              <a:buNone/>
              <a:defRPr/>
            </a:lvl3pPr>
            <a:lvl4pPr marL="1370957" indent="0" algn="ctr">
              <a:buNone/>
              <a:defRPr/>
            </a:lvl4pPr>
            <a:lvl5pPr marL="1827942" indent="0" algn="ctr">
              <a:buNone/>
              <a:defRPr/>
            </a:lvl5pPr>
            <a:lvl6pPr marL="2284928" indent="0" algn="ctr">
              <a:buNone/>
              <a:defRPr/>
            </a:lvl6pPr>
            <a:lvl7pPr marL="2741912" indent="0" algn="ctr">
              <a:buNone/>
              <a:defRPr/>
            </a:lvl7pPr>
            <a:lvl8pPr marL="3198900" indent="0" algn="ctr">
              <a:buNone/>
              <a:defRPr/>
            </a:lvl8pPr>
            <a:lvl9pPr marL="3655883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F0C3D-A9F5-4483-8D2D-0D553D0FD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24229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FDA77-AAE7-4FC6-9266-0581F2803A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11599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10364" y="261939"/>
            <a:ext cx="2081212" cy="559117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61963" y="261939"/>
            <a:ext cx="6096000" cy="55911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74AD-3A37-4A96-9B0D-2163644894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09845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58847-D8CF-4769-B8BB-E0ADB613A4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5872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0250" y="4211638"/>
            <a:ext cx="7866063" cy="13001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30250" y="2778133"/>
            <a:ext cx="7866063" cy="1433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1" indent="0">
              <a:buNone/>
              <a:defRPr sz="1600"/>
            </a:lvl3pPr>
            <a:lvl4pPr marL="1370957" indent="0">
              <a:buNone/>
              <a:defRPr sz="1400"/>
            </a:lvl4pPr>
            <a:lvl5pPr marL="1827942" indent="0">
              <a:buNone/>
              <a:defRPr sz="1400"/>
            </a:lvl5pPr>
            <a:lvl6pPr marL="2284928" indent="0">
              <a:buNone/>
              <a:defRPr sz="1400"/>
            </a:lvl6pPr>
            <a:lvl7pPr marL="2741912" indent="0">
              <a:buNone/>
              <a:defRPr sz="1400"/>
            </a:lvl7pPr>
            <a:lvl8pPr marL="3198900" indent="0">
              <a:buNone/>
              <a:defRPr sz="1400"/>
            </a:lvl8pPr>
            <a:lvl9pPr marL="3655883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D8767-39D0-4995-9DD7-C397BB6CA2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04260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1964" y="1528763"/>
            <a:ext cx="4087812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02175" y="1528763"/>
            <a:ext cx="4089400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77365-1D87-42AA-A4FD-4111DE820E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5520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61963" y="1466850"/>
            <a:ext cx="4089400" cy="6111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1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2" indent="0">
              <a:buNone/>
              <a:defRPr sz="1600" b="1"/>
            </a:lvl5pPr>
            <a:lvl6pPr marL="2284928" indent="0">
              <a:buNone/>
              <a:defRPr sz="1600" b="1"/>
            </a:lvl6pPr>
            <a:lvl7pPr marL="2741912" indent="0">
              <a:buNone/>
              <a:defRPr sz="1600" b="1"/>
            </a:lvl7pPr>
            <a:lvl8pPr marL="3198900" indent="0">
              <a:buNone/>
              <a:defRPr sz="1600" b="1"/>
            </a:lvl8pPr>
            <a:lvl9pPr marL="365588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1963" y="2078038"/>
            <a:ext cx="4089400" cy="3775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700590" y="1466850"/>
            <a:ext cx="4090987" cy="6111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1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2" indent="0">
              <a:buNone/>
              <a:defRPr sz="1600" b="1"/>
            </a:lvl5pPr>
            <a:lvl6pPr marL="2284928" indent="0">
              <a:buNone/>
              <a:defRPr sz="1600" b="1"/>
            </a:lvl6pPr>
            <a:lvl7pPr marL="2741912" indent="0">
              <a:buNone/>
              <a:defRPr sz="1600" b="1"/>
            </a:lvl7pPr>
            <a:lvl8pPr marL="3198900" indent="0">
              <a:buNone/>
              <a:defRPr sz="1600" b="1"/>
            </a:lvl8pPr>
            <a:lvl9pPr marL="365588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00590" y="2078038"/>
            <a:ext cx="4090987" cy="3775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47C66-72C9-49EF-884B-92D2C30EF7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3939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692C9-2DE5-4D67-B7B7-7FBD796945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6846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7158C-CCCA-4851-BE46-5C07B29576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00950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1963" y="260350"/>
            <a:ext cx="3044825" cy="1111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17913" y="260352"/>
            <a:ext cx="5173662" cy="5592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1963" y="1371608"/>
            <a:ext cx="3044825" cy="4481513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200"/>
            </a:lvl2pPr>
            <a:lvl3pPr marL="913971" indent="0">
              <a:buNone/>
              <a:defRPr sz="1000"/>
            </a:lvl3pPr>
            <a:lvl4pPr marL="1370957" indent="0">
              <a:buNone/>
              <a:defRPr sz="900"/>
            </a:lvl4pPr>
            <a:lvl5pPr marL="1827942" indent="0">
              <a:buNone/>
              <a:defRPr sz="900"/>
            </a:lvl5pPr>
            <a:lvl6pPr marL="2284928" indent="0">
              <a:buNone/>
              <a:defRPr sz="900"/>
            </a:lvl6pPr>
            <a:lvl7pPr marL="2741912" indent="0">
              <a:buNone/>
              <a:defRPr sz="900"/>
            </a:lvl7pPr>
            <a:lvl8pPr marL="3198900" indent="0">
              <a:buNone/>
              <a:defRPr sz="900"/>
            </a:lvl8pPr>
            <a:lvl9pPr marL="365588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A6F1B-94DC-462E-B5F6-1ADE12AE7D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7809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14521" y="4587877"/>
            <a:ext cx="5551487" cy="5413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814521" y="585790"/>
            <a:ext cx="5551487" cy="3932237"/>
          </a:xfrm>
        </p:spPr>
        <p:txBody>
          <a:bodyPr/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71" indent="0">
              <a:buNone/>
              <a:defRPr sz="2400"/>
            </a:lvl3pPr>
            <a:lvl4pPr marL="1370957" indent="0">
              <a:buNone/>
              <a:defRPr sz="2000"/>
            </a:lvl4pPr>
            <a:lvl5pPr marL="1827942" indent="0">
              <a:buNone/>
              <a:defRPr sz="2000"/>
            </a:lvl5pPr>
            <a:lvl6pPr marL="2284928" indent="0">
              <a:buNone/>
              <a:defRPr sz="2000"/>
            </a:lvl6pPr>
            <a:lvl7pPr marL="2741912" indent="0">
              <a:buNone/>
              <a:defRPr sz="2000"/>
            </a:lvl7pPr>
            <a:lvl8pPr marL="3198900" indent="0">
              <a:buNone/>
              <a:defRPr sz="2000"/>
            </a:lvl8pPr>
            <a:lvl9pPr marL="3655883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814521" y="5129215"/>
            <a:ext cx="5551487" cy="768350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200"/>
            </a:lvl2pPr>
            <a:lvl3pPr marL="913971" indent="0">
              <a:buNone/>
              <a:defRPr sz="1000"/>
            </a:lvl3pPr>
            <a:lvl4pPr marL="1370957" indent="0">
              <a:buNone/>
              <a:defRPr sz="900"/>
            </a:lvl4pPr>
            <a:lvl5pPr marL="1827942" indent="0">
              <a:buNone/>
              <a:defRPr sz="900"/>
            </a:lvl5pPr>
            <a:lvl6pPr marL="2284928" indent="0">
              <a:buNone/>
              <a:defRPr sz="900"/>
            </a:lvl6pPr>
            <a:lvl7pPr marL="2741912" indent="0">
              <a:buNone/>
              <a:defRPr sz="900"/>
            </a:lvl7pPr>
            <a:lvl8pPr marL="3198900" indent="0">
              <a:buNone/>
              <a:defRPr sz="900"/>
            </a:lvl8pPr>
            <a:lvl9pPr marL="365588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F325D-A994-4D27-8DDF-D9E6C8630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4645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61938"/>
            <a:ext cx="8329612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9" rIns="91397" bIns="4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528763"/>
            <a:ext cx="8329612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1971" y="5967413"/>
            <a:ext cx="2160587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791453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5967413"/>
            <a:ext cx="2928938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791453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30996" y="5967413"/>
            <a:ext cx="2160587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791453">
              <a:defRPr/>
            </a:pPr>
            <a:fld id="{FC1419FF-88CE-495B-8DF8-1736E242FC61}" type="slidenum">
              <a:rPr lang="en-US" smtClean="0">
                <a:solidFill>
                  <a:srgbClr val="000000"/>
                </a:solidFill>
                <a:latin typeface="Arial"/>
              </a:rPr>
              <a:pPr defTabSz="791453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90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5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9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40" indent="-34274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00" indent="-28561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64" indent="-2284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448" indent="-2284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435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418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408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392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376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1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2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28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2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0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83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delsblatt.de/" TargetMode="External"/><Relationship Id="rId2" Type="http://schemas.openxmlformats.org/officeDocument/2006/relationships/hyperlink" Target="http://www.fernbusse.de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8297" y="1404392"/>
            <a:ext cx="8568952" cy="3096344"/>
          </a:xfrm>
        </p:spPr>
        <p:txBody>
          <a:bodyPr/>
          <a:lstStyle/>
          <a:p>
            <a:r>
              <a:rPr lang="hu-HU" sz="3600" b="1" dirty="0" smtClean="0">
                <a:solidFill>
                  <a:srgbClr val="006600"/>
                </a:solidFill>
              </a:rPr>
              <a:t>A nyitott autóbuszos piacok tapasztalatai Közép-Európában</a:t>
            </a:r>
            <a:r>
              <a:rPr lang="hu-HU" b="1" dirty="0" smtClean="0">
                <a:solidFill>
                  <a:srgbClr val="006600"/>
                </a:solidFill>
              </a:rPr>
              <a:t/>
            </a:r>
            <a:br>
              <a:rPr lang="hu-HU" b="1" dirty="0" smtClean="0">
                <a:solidFill>
                  <a:srgbClr val="006600"/>
                </a:solidFill>
              </a:rPr>
            </a:br>
            <a:r>
              <a:rPr lang="hu-HU" b="1" dirty="0" smtClean="0">
                <a:solidFill>
                  <a:srgbClr val="006600"/>
                </a:solidFill>
              </a:rPr>
              <a:t/>
            </a:r>
            <a:br>
              <a:rPr lang="hu-HU" b="1" dirty="0" smtClean="0">
                <a:solidFill>
                  <a:srgbClr val="006600"/>
                </a:solidFill>
              </a:rPr>
            </a:br>
            <a:r>
              <a:rPr lang="hu-HU" sz="2400" b="1" dirty="0" smtClean="0">
                <a:solidFill>
                  <a:srgbClr val="006600"/>
                </a:solidFill>
              </a:rPr>
              <a:t>BUSEXPO</a:t>
            </a:r>
            <a:r>
              <a:rPr lang="hu-HU" sz="2400" b="1" dirty="0">
                <a:solidFill>
                  <a:srgbClr val="006600"/>
                </a:solidFill>
              </a:rPr>
              <a:t> </a:t>
            </a:r>
            <a:r>
              <a:rPr lang="hu-HU" sz="2400" b="1" dirty="0" smtClean="0">
                <a:solidFill>
                  <a:srgbClr val="006600"/>
                </a:solidFill>
              </a:rPr>
              <a:t>2019 </a:t>
            </a:r>
            <a:br>
              <a:rPr lang="hu-HU" sz="2400" b="1" dirty="0" smtClean="0">
                <a:solidFill>
                  <a:srgbClr val="006600"/>
                </a:solidFill>
              </a:rPr>
            </a:br>
            <a:r>
              <a:rPr lang="hu-HU" sz="2400" b="1" dirty="0" smtClean="0">
                <a:solidFill>
                  <a:srgbClr val="006600"/>
                </a:solidFill>
              </a:rPr>
              <a:t>Közszolgáltatási szekció</a:t>
            </a:r>
            <a:br>
              <a:rPr lang="hu-HU" sz="2400" b="1" dirty="0" smtClean="0">
                <a:solidFill>
                  <a:srgbClr val="006600"/>
                </a:solidFill>
              </a:rPr>
            </a:br>
            <a:r>
              <a:rPr lang="hu-HU" sz="2400" b="1" dirty="0" smtClean="0">
                <a:solidFill>
                  <a:srgbClr val="006600"/>
                </a:solidFill>
              </a:rPr>
              <a:t>Zsámbék</a:t>
            </a:r>
            <a:endParaRPr lang="hu-HU" sz="2400" b="1" dirty="0">
              <a:solidFill>
                <a:srgbClr val="006600"/>
              </a:solidFill>
            </a:endParaRPr>
          </a:p>
        </p:txBody>
      </p:sp>
      <p:sp>
        <p:nvSpPr>
          <p:cNvPr id="4" name="Alcím 3"/>
          <p:cNvSpPr>
            <a:spLocks noGrp="1"/>
          </p:cNvSpPr>
          <p:nvPr>
            <p:ph type="subTitle" idx="1"/>
          </p:nvPr>
        </p:nvSpPr>
        <p:spPr>
          <a:xfrm>
            <a:off x="1387478" y="4878388"/>
            <a:ext cx="6478588" cy="1674812"/>
          </a:xfrm>
        </p:spPr>
        <p:txBody>
          <a:bodyPr/>
          <a:lstStyle/>
          <a:p>
            <a:r>
              <a:rPr lang="hu-HU" sz="2400" dirty="0" smtClean="0"/>
              <a:t>Ács Balázs</a:t>
            </a:r>
          </a:p>
          <a:p>
            <a:r>
              <a:rPr lang="hu-HU" sz="2400" dirty="0" smtClean="0"/>
              <a:t> 2019. május 8.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745006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3803" y="2844488"/>
            <a:ext cx="5708682" cy="350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4007500" y="730718"/>
            <a:ext cx="4403689" cy="680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22" dirty="0"/>
              <a:t>Finnország</a:t>
            </a:r>
          </a:p>
        </p:txBody>
      </p:sp>
      <p:pic>
        <p:nvPicPr>
          <p:cNvPr id="12291" name="Picture 3" descr="C:\Users\acs\Documents\2015 év\Expresszbusz coach\Posztok\Országok szolgáltatói\ONNIBUS\network map ONNIBUS C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118" y="180256"/>
            <a:ext cx="4059651" cy="3742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924172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71" y="3070177"/>
            <a:ext cx="4784398" cy="3211006"/>
          </a:xfrm>
          <a:prstGeom prst="rect">
            <a:avLst/>
          </a:prstGeom>
        </p:spPr>
      </p:pic>
      <p:pic>
        <p:nvPicPr>
          <p:cNvPr id="5" name="Picture 2" descr="C:\Users\acs\Documents\2015 év\Expresszbusz coach\Posztok\Országok szolgáltatói\POLSKIBUS\autokar duplaajtos vahool POLSKIBUS C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4846" y="399820"/>
            <a:ext cx="3467890" cy="2124424"/>
          </a:xfrm>
          <a:prstGeom prst="rect">
            <a:avLst/>
          </a:prstGeom>
          <a:noFill/>
        </p:spPr>
      </p:pic>
      <p:pic>
        <p:nvPicPr>
          <p:cNvPr id="1026" name="Picture 2" descr="C:\Users\acs\Documents\2016 év\Expresszbusz coach\Posztok\20151211 SKI-járatok Polskibus RegioJet-ZSSK\polskibus budapest F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311" y="4409206"/>
            <a:ext cx="3650808" cy="2003142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378297" y="612304"/>
            <a:ext cx="4403689" cy="332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22" dirty="0"/>
              <a:t>Lengyelország</a:t>
            </a:r>
          </a:p>
          <a:p>
            <a:pPr algn="ctr"/>
            <a:endParaRPr lang="hu-HU" sz="3822" dirty="0"/>
          </a:p>
          <a:p>
            <a:r>
              <a:rPr lang="hu-HU" sz="2676" dirty="0"/>
              <a:t>PKS („lengyel Volánok”)</a:t>
            </a:r>
          </a:p>
          <a:p>
            <a:r>
              <a:rPr lang="hu-HU" sz="2676" dirty="0"/>
              <a:t>Polski Express (</a:t>
            </a:r>
            <a:r>
              <a:rPr lang="hu-HU" sz="2676" dirty="0" err="1"/>
              <a:t>Nat</a:t>
            </a:r>
            <a:r>
              <a:rPr lang="hu-HU" sz="2676" dirty="0"/>
              <a:t>. </a:t>
            </a:r>
            <a:r>
              <a:rPr lang="hu-HU" sz="2676" dirty="0" err="1"/>
              <a:t>Exp</a:t>
            </a:r>
            <a:r>
              <a:rPr lang="hu-HU" sz="2676" dirty="0"/>
              <a:t>.)</a:t>
            </a:r>
          </a:p>
          <a:p>
            <a:r>
              <a:rPr lang="hu-HU" sz="2676" dirty="0" err="1"/>
              <a:t>Polbus-PKS</a:t>
            </a:r>
            <a:endParaRPr lang="hu-HU" sz="2676" dirty="0"/>
          </a:p>
          <a:p>
            <a:r>
              <a:rPr lang="hu-HU" sz="2676" dirty="0" err="1"/>
              <a:t>Polskibus</a:t>
            </a:r>
            <a:r>
              <a:rPr lang="hu-HU" sz="2676" dirty="0"/>
              <a:t> (</a:t>
            </a:r>
            <a:r>
              <a:rPr lang="hu-HU" sz="2676" dirty="0" err="1"/>
              <a:t>Stagecoach</a:t>
            </a:r>
            <a:r>
              <a:rPr lang="hu-HU" sz="2676" dirty="0"/>
              <a:t>)</a:t>
            </a:r>
          </a:p>
          <a:p>
            <a:r>
              <a:rPr lang="hu-HU" sz="2676" dirty="0" err="1"/>
              <a:t>Flixbus</a:t>
            </a:r>
            <a:r>
              <a:rPr lang="hu-HU" sz="2676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8239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42" y="540296"/>
            <a:ext cx="6445603" cy="318313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760775" y="3100142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map LUXEXPRESS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2" y="3114956"/>
            <a:ext cx="4129602" cy="33821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00" y="3069143"/>
            <a:ext cx="3933283" cy="342792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5220">
            <a:off x="3031057" y="3976441"/>
            <a:ext cx="3741888" cy="165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1980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26372" y="386680"/>
            <a:ext cx="8497259" cy="1268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22" dirty="0"/>
              <a:t>2013: </a:t>
            </a:r>
          </a:p>
          <a:p>
            <a:pPr algn="ctr"/>
            <a:r>
              <a:rPr lang="hu-HU" sz="3822" dirty="0"/>
              <a:t>Németországi piacnyitás</a:t>
            </a:r>
          </a:p>
        </p:txBody>
      </p:sp>
      <p:pic>
        <p:nvPicPr>
          <p:cNvPr id="4" name="Picture 3" descr="C:\Users\acs\Documents\2015 év\Expresszbusz coach\Posztok\Országok szolgáltatói\Németország\Fernbus-Vergleic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19" y="1682878"/>
            <a:ext cx="8359643" cy="2559074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773541" y="4377522"/>
            <a:ext cx="7087187" cy="215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76" dirty="0"/>
              <a:t>2014: dinamikus fejlődés</a:t>
            </a:r>
          </a:p>
          <a:p>
            <a:pPr algn="ctr"/>
            <a:r>
              <a:rPr lang="hu-HU" sz="2676" dirty="0"/>
              <a:t>2015: konszolidáció kezdete</a:t>
            </a:r>
          </a:p>
          <a:p>
            <a:pPr algn="ctr"/>
            <a:r>
              <a:rPr lang="hu-HU" sz="2676" dirty="0"/>
              <a:t>2016: </a:t>
            </a:r>
            <a:r>
              <a:rPr lang="hu-HU" sz="2676" dirty="0" err="1"/>
              <a:t>Flixbus</a:t>
            </a:r>
            <a:r>
              <a:rPr lang="hu-HU" sz="2676" dirty="0"/>
              <a:t> „szinte-hegemónia”</a:t>
            </a:r>
          </a:p>
          <a:p>
            <a:pPr algn="ctr"/>
            <a:r>
              <a:rPr lang="hu-HU" sz="2676" dirty="0"/>
              <a:t>2017: </a:t>
            </a:r>
            <a:r>
              <a:rPr lang="hu-HU" sz="2676" dirty="0" err="1"/>
              <a:t>Flixbus</a:t>
            </a:r>
            <a:r>
              <a:rPr lang="hu-HU" sz="2676" dirty="0"/>
              <a:t> keleti nyitás</a:t>
            </a:r>
          </a:p>
          <a:p>
            <a:pPr algn="ctr"/>
            <a:r>
              <a:rPr lang="hu-HU" sz="2676" dirty="0"/>
              <a:t>2018: </a:t>
            </a:r>
            <a:r>
              <a:rPr lang="hu-HU" sz="2676" dirty="0" err="1"/>
              <a:t>Flixbus</a:t>
            </a:r>
            <a:r>
              <a:rPr lang="hu-HU" sz="2676" dirty="0"/>
              <a:t> USA</a:t>
            </a:r>
          </a:p>
        </p:txBody>
      </p:sp>
    </p:spTree>
    <p:extLst>
      <p:ext uri="{BB962C8B-B14F-4D97-AF65-F5344CB8AC3E}">
        <p14:creationId xmlns:p14="http://schemas.microsoft.com/office/powerpoint/2010/main" val="95029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11156" y="643578"/>
            <a:ext cx="8497259" cy="49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76" dirty="0"/>
              <a:t>2015: </a:t>
            </a:r>
            <a:r>
              <a:rPr lang="hu-HU" sz="2676" dirty="0" err="1"/>
              <a:t>Meinfernbus-Flixbus</a:t>
            </a:r>
            <a:r>
              <a:rPr lang="hu-HU" sz="2676" dirty="0"/>
              <a:t> egyesülés</a:t>
            </a:r>
          </a:p>
        </p:txBody>
      </p:sp>
      <p:pic>
        <p:nvPicPr>
          <p:cNvPr id="18435" name="Picture 3" descr="C:\Users\acs\Documents\2015 év\Expresszbusz coach\Posztok\Országok szolgáltatói\Németország\Fernbus-Vergleic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03" y="3551831"/>
            <a:ext cx="8359643" cy="2559074"/>
          </a:xfrm>
          <a:prstGeom prst="rect">
            <a:avLst/>
          </a:prstGeom>
          <a:noFill/>
        </p:spPr>
      </p:pic>
      <p:cxnSp>
        <p:nvCxnSpPr>
          <p:cNvPr id="6" name="Egyenes összekötő 5"/>
          <p:cNvCxnSpPr/>
          <p:nvPr/>
        </p:nvCxnSpPr>
        <p:spPr>
          <a:xfrm>
            <a:off x="5796499" y="4927984"/>
            <a:ext cx="2201845" cy="1307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7035037" y="4171099"/>
            <a:ext cx="344038" cy="206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6793724" y="3483023"/>
            <a:ext cx="2201845" cy="1307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4557961" y="3483023"/>
            <a:ext cx="2201845" cy="1307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acs\Documents\2017 év\Expresszbusz coach\Posztok\20150107 MFB-FLIX\mfb-flix-880 MFB kic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03" y="1975055"/>
            <a:ext cx="4357055" cy="2904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9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67118" y="524295"/>
            <a:ext cx="8015605" cy="61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440" dirty="0" err="1"/>
              <a:t>Flixbus</a:t>
            </a:r>
            <a:r>
              <a:rPr lang="hu-HU" sz="3440" dirty="0"/>
              <a:t> terjeszkedés</a:t>
            </a:r>
          </a:p>
        </p:txBody>
      </p:sp>
      <p:pic>
        <p:nvPicPr>
          <p:cNvPr id="2051" name="Picture 3" descr="C:\Users\acs\Documents\2016 év\Konferenciák\Győri konferencia\Flixbus route map 2016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9233" y="2175678"/>
            <a:ext cx="7280096" cy="4377522"/>
          </a:xfrm>
          <a:prstGeom prst="rect">
            <a:avLst/>
          </a:prstGeom>
          <a:noFill/>
        </p:spPr>
      </p:pic>
      <p:pic>
        <p:nvPicPr>
          <p:cNvPr id="2050" name="Picture 2" descr="C:\Users\acs\Documents\2016 év\Konferenciák\Győri konferencia\Flixbus route map 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349" y="3138985"/>
            <a:ext cx="2757805" cy="3030855"/>
          </a:xfrm>
          <a:prstGeom prst="rect">
            <a:avLst/>
          </a:prstGeom>
          <a:noFill/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251" y="1241690"/>
            <a:ext cx="5311510" cy="53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204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s\Documents\2015 év\Expresszbusz coach\Posztok\20150830 Olasz meló\249470_249209_MeinFernbus_FlixBus_europa_411 holland-olasz-francia desig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02" y="1556409"/>
            <a:ext cx="8508543" cy="4790426"/>
          </a:xfrm>
          <a:prstGeom prst="rect">
            <a:avLst/>
          </a:prstGeom>
          <a:noFill/>
        </p:spPr>
      </p:pic>
      <p:pic>
        <p:nvPicPr>
          <p:cNvPr id="7171" name="Picture 3" descr="C:\Users\acs\Documents\2015 év\Expresszbusz coach\Posztok\20150830 Olasz meló\bari-velence 1eu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5115" y="180256"/>
            <a:ext cx="4487104" cy="3325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5485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Flixbus</a:t>
            </a:r>
            <a:r>
              <a:rPr lang="hu-HU" dirty="0" smtClean="0"/>
              <a:t> + </a:t>
            </a:r>
            <a:r>
              <a:rPr lang="hu-HU" dirty="0" err="1" smtClean="0"/>
              <a:t>Westbus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49" y="1559903"/>
            <a:ext cx="8353737" cy="554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094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644672" y="756320"/>
            <a:ext cx="8015605" cy="61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440" dirty="0" err="1"/>
              <a:t>Flixbus</a:t>
            </a:r>
            <a:r>
              <a:rPr lang="hu-HU" sz="3440" dirty="0"/>
              <a:t> + </a:t>
            </a:r>
            <a:r>
              <a:rPr lang="hu-HU" sz="3440" dirty="0" err="1"/>
              <a:t>Eurolines</a:t>
            </a:r>
            <a:r>
              <a:rPr lang="hu-HU" sz="3440" dirty="0"/>
              <a:t> </a:t>
            </a:r>
            <a:r>
              <a:rPr lang="hu-HU" sz="3440" dirty="0" err="1"/>
              <a:t>Romania</a:t>
            </a:r>
            <a:endParaRPr lang="hu-HU" sz="344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75" y="1762832"/>
            <a:ext cx="87376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696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265" y="524294"/>
            <a:ext cx="9009001" cy="1223962"/>
          </a:xfrm>
        </p:spPr>
        <p:txBody>
          <a:bodyPr/>
          <a:lstStyle/>
          <a:p>
            <a:r>
              <a:rPr lang="hu-HU" sz="4000" dirty="0" err="1" smtClean="0"/>
              <a:t>Flixbus</a:t>
            </a:r>
            <a:r>
              <a:rPr lang="hu-HU" sz="4000" dirty="0" smtClean="0"/>
              <a:t> + </a:t>
            </a:r>
            <a:r>
              <a:rPr lang="hu-HU" sz="4000" dirty="0" err="1" smtClean="0"/>
              <a:t>Eurolines</a:t>
            </a:r>
            <a:r>
              <a:rPr lang="hu-HU" sz="4000" dirty="0" smtClean="0"/>
              <a:t> + </a:t>
            </a:r>
            <a:r>
              <a:rPr lang="hu-HU" sz="4000" dirty="0" err="1" smtClean="0"/>
              <a:t>BerlinLinienBus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31" y="1548408"/>
            <a:ext cx="7289467" cy="5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403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1284" y="900336"/>
            <a:ext cx="8139071" cy="1092200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00B050"/>
                </a:solidFill>
              </a:rPr>
              <a:t>PSO</a:t>
            </a:r>
            <a:r>
              <a:rPr lang="hu-HU" b="1" dirty="0" smtClean="0"/>
              <a:t> ill. </a:t>
            </a:r>
            <a:r>
              <a:rPr lang="hu-HU" b="1" dirty="0" smtClean="0">
                <a:solidFill>
                  <a:srgbClr val="FF0000"/>
                </a:solidFill>
              </a:rPr>
              <a:t>kereskedelmi alapú </a:t>
            </a:r>
            <a:r>
              <a:rPr lang="hu-HU" b="1" dirty="0" smtClean="0"/>
              <a:t>szolgáltatások definiálása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57476" y="2045661"/>
            <a:ext cx="7912879" cy="4541305"/>
          </a:xfrm>
        </p:spPr>
        <p:txBody>
          <a:bodyPr>
            <a:normAutofit/>
          </a:bodyPr>
          <a:lstStyle/>
          <a:p>
            <a:r>
              <a:rPr lang="hu-HU" sz="2293" i="1" dirty="0" smtClean="0"/>
              <a:t>„számos</a:t>
            </a:r>
            <a:r>
              <a:rPr lang="hu-HU" sz="2293" i="1" dirty="0"/>
              <a:t>, általános gazdasági érdekű szükségletet kielégítő országos személyszállítási szolgáltatás nem működtethető kereskedelmi alapon.” </a:t>
            </a:r>
            <a:r>
              <a:rPr lang="hu-HU" sz="2293" dirty="0" smtClean="0"/>
              <a:t>[</a:t>
            </a:r>
            <a:r>
              <a:rPr lang="hu-HU" sz="2293" dirty="0"/>
              <a:t>1370/2007 EK rendelet].  </a:t>
            </a:r>
          </a:p>
          <a:p>
            <a:pPr>
              <a:buNone/>
            </a:pPr>
            <a:r>
              <a:rPr lang="hu-HU" sz="2293" dirty="0">
                <a:sym typeface="Wingdings" pitchFamily="2" charset="2"/>
              </a:rPr>
              <a:t>	</a:t>
            </a:r>
            <a:r>
              <a:rPr lang="hu-HU" sz="2293" dirty="0">
                <a:solidFill>
                  <a:srgbClr val="00B050"/>
                </a:solidFill>
                <a:sym typeface="Wingdings" pitchFamily="2" charset="2"/>
              </a:rPr>
              <a:t> </a:t>
            </a:r>
            <a:r>
              <a:rPr lang="hu-HU" sz="2293" dirty="0" smtClean="0">
                <a:solidFill>
                  <a:srgbClr val="00B050"/>
                </a:solidFill>
                <a:sym typeface="Wingdings" pitchFamily="2" charset="2"/>
              </a:rPr>
              <a:t>közszolgáltatási kötelezettség </a:t>
            </a:r>
            <a:r>
              <a:rPr lang="hu-HU" sz="2293" dirty="0">
                <a:solidFill>
                  <a:srgbClr val="00B050"/>
                </a:solidFill>
                <a:sym typeface="Wingdings" pitchFamily="2" charset="2"/>
              </a:rPr>
              <a:t>(PSO)</a:t>
            </a:r>
          </a:p>
          <a:p>
            <a:pPr>
              <a:buNone/>
            </a:pPr>
            <a:r>
              <a:rPr lang="hu-HU" sz="2293" dirty="0">
                <a:sym typeface="Wingdings" pitchFamily="2" charset="2"/>
              </a:rPr>
              <a:t>	</a:t>
            </a:r>
            <a:r>
              <a:rPr lang="hu-HU" sz="2293" dirty="0" err="1">
                <a:sym typeface="Wingdings" pitchFamily="2" charset="2"/>
              </a:rPr>
              <a:t>------tipikusan</a:t>
            </a:r>
            <a:r>
              <a:rPr lang="hu-HU" sz="2293" dirty="0">
                <a:sym typeface="Wingdings" pitchFamily="2" charset="2"/>
              </a:rPr>
              <a:t> kontrollált, </a:t>
            </a:r>
            <a:r>
              <a:rPr lang="hu-HU" sz="2293" dirty="0" smtClean="0">
                <a:sym typeface="Wingdings" pitchFamily="2" charset="2"/>
              </a:rPr>
              <a:t>közfinanszírozott </a:t>
            </a:r>
            <a:r>
              <a:rPr lang="hu-HU" sz="2293" dirty="0">
                <a:sym typeface="Wingdings" pitchFamily="2" charset="2"/>
              </a:rPr>
              <a:t>és pályáztatott</a:t>
            </a:r>
            <a:endParaRPr lang="hu-HU" sz="2293" dirty="0"/>
          </a:p>
          <a:p>
            <a:r>
              <a:rPr lang="hu-HU" sz="2293" dirty="0"/>
              <a:t> Minden más: </a:t>
            </a:r>
          </a:p>
          <a:p>
            <a:pPr>
              <a:buNone/>
            </a:pPr>
            <a:r>
              <a:rPr lang="hu-HU" sz="2293" dirty="0">
                <a:sym typeface="Wingdings" pitchFamily="2" charset="2"/>
              </a:rPr>
              <a:t>	</a:t>
            </a:r>
            <a:r>
              <a:rPr lang="hu-HU" sz="2293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hu-HU" sz="2293" dirty="0" smtClean="0">
                <a:solidFill>
                  <a:srgbClr val="FF0000"/>
                </a:solidFill>
              </a:rPr>
              <a:t>kereskedelmi</a:t>
            </a:r>
            <a:r>
              <a:rPr lang="hu-HU" sz="2293" dirty="0" smtClean="0"/>
              <a:t>/piaci/üzleti </a:t>
            </a:r>
            <a:r>
              <a:rPr lang="hu-HU" sz="2293" dirty="0">
                <a:solidFill>
                  <a:srgbClr val="FF0000"/>
                </a:solidFill>
              </a:rPr>
              <a:t>alapú szolgáltatás</a:t>
            </a:r>
          </a:p>
          <a:p>
            <a:pPr>
              <a:buNone/>
            </a:pPr>
            <a:r>
              <a:rPr lang="hu-HU" sz="2293" dirty="0"/>
              <a:t>	</a:t>
            </a:r>
            <a:r>
              <a:rPr lang="hu-HU" sz="2293" dirty="0" err="1"/>
              <a:t>------tipikusan</a:t>
            </a:r>
            <a:r>
              <a:rPr lang="hu-HU" sz="2293" dirty="0"/>
              <a:t> liberalizált, és támogatás-mentes</a:t>
            </a:r>
          </a:p>
        </p:txBody>
      </p:sp>
      <p:sp>
        <p:nvSpPr>
          <p:cNvPr id="5" name="Ellipszis 4"/>
          <p:cNvSpPr/>
          <p:nvPr/>
        </p:nvSpPr>
        <p:spPr>
          <a:xfrm>
            <a:off x="647225" y="4721560"/>
            <a:ext cx="8188110" cy="12385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Jobbra nyíl 3"/>
          <p:cNvSpPr/>
          <p:nvPr/>
        </p:nvSpPr>
        <p:spPr>
          <a:xfrm rot="5400000">
            <a:off x="4397242" y="4269950"/>
            <a:ext cx="688076" cy="550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86621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9" y="180256"/>
            <a:ext cx="8737600" cy="31188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25" y="3551830"/>
            <a:ext cx="4892988" cy="275230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9" y="3152802"/>
            <a:ext cx="8737600" cy="37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3369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cs\Documents\2015 év\Expresszbusz coach\Posztok\20150401 bolondok napja\DB übernimmt Spieg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156" y="180256"/>
            <a:ext cx="7431226" cy="6205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52612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cs\Documents\2015 év\Expresszbusz coach\Posztok\20150311 Névváltozás\image-816259-galleryV9-qqtu SPIEG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925" y="524295"/>
            <a:ext cx="7736417" cy="5451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4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3" y="828328"/>
            <a:ext cx="8940876" cy="54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02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cs\Documents\2015 év\Expresszbusz coach\Posztok\20150822 Liberalizált francia\20150127 LADEPECHE parlamenti vita Macron - part-par-par8084816-1-1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802" y="710689"/>
            <a:ext cx="8763767" cy="5842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59449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cs\Documents\2015 év\Expresszbusz coach\Posztok\201509xx ouibus\800x800_big_map_ouibus kronologia VOY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7500" y="1484828"/>
            <a:ext cx="5272022" cy="5272022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695" y="2657332"/>
            <a:ext cx="4761317" cy="245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1668040" y="455487"/>
            <a:ext cx="7500033" cy="10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58" dirty="0"/>
              <a:t>2015: Franciaország is liberalizálja a távolsági </a:t>
            </a:r>
            <a:r>
              <a:rPr lang="hu-HU" sz="3058" dirty="0" err="1"/>
              <a:t>autóbuszközlekedést</a:t>
            </a:r>
            <a:endParaRPr lang="hu-HU" sz="3058" dirty="0"/>
          </a:p>
        </p:txBody>
      </p:sp>
    </p:spTree>
    <p:extLst>
      <p:ext uri="{BB962C8B-B14F-4D97-AF65-F5344CB8AC3E}">
        <p14:creationId xmlns:p14="http://schemas.microsoft.com/office/powerpoint/2010/main" val="285031548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Francia-német verseny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9" y="1514475"/>
            <a:ext cx="89535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1817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cs\Documents\2015 év\Expresszbusz coach\Posztok\Országok szolgáltatói\SZLOVÁKIA\REGIOJET\Student Regiojet network 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9766" y="-56884"/>
            <a:ext cx="6914683" cy="5962092"/>
          </a:xfrm>
          <a:prstGeom prst="rect">
            <a:avLst/>
          </a:prstGeom>
          <a:noFill/>
        </p:spPr>
      </p:pic>
      <p:sp>
        <p:nvSpPr>
          <p:cNvPr id="7" name="Ellipszis 6"/>
          <p:cNvSpPr/>
          <p:nvPr/>
        </p:nvSpPr>
        <p:spPr>
          <a:xfrm rot="1692150">
            <a:off x="311025" y="5223930"/>
            <a:ext cx="1651383" cy="428871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7" name="Picture 3" descr="C:\Users\acs\Pictures\PKA\--- 2015 PKA\1508 1040658-1050004 pozsony regiojet komarno\P1040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925" y="5032540"/>
            <a:ext cx="3098040" cy="1745336"/>
          </a:xfrm>
          <a:prstGeom prst="rect">
            <a:avLst/>
          </a:prstGeom>
          <a:noFill/>
        </p:spPr>
      </p:pic>
      <p:pic>
        <p:nvPicPr>
          <p:cNvPr id="3075" name="Picture 3" descr="C:\Users\acs\Documents\2016 év\Konferenciák\Győri konferencia\regiojet-ficoek-hazudnak-az-ingyen-vonatozasra-sokkal-tobbet-fogunk-rafizetni_106475 kics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4115" y="3234310"/>
            <a:ext cx="2650194" cy="1780599"/>
          </a:xfrm>
          <a:prstGeom prst="rect">
            <a:avLst/>
          </a:prstGeom>
          <a:noFill/>
        </p:spPr>
      </p:pic>
      <p:pic>
        <p:nvPicPr>
          <p:cNvPr id="9" name="Picture 2" descr="C:\Users\acs\Documents\2015 év\Expresszbusz coach\Posztok\20150127 Student képek\DSCN48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781" y="799525"/>
            <a:ext cx="2616387" cy="1962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16698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03" y="730717"/>
            <a:ext cx="8458306" cy="536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738904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69" y="0"/>
            <a:ext cx="655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733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3655" y="324272"/>
            <a:ext cx="8139071" cy="1788999"/>
          </a:xfrm>
        </p:spPr>
        <p:txBody>
          <a:bodyPr>
            <a:normAutofit/>
          </a:bodyPr>
          <a:lstStyle/>
          <a:p>
            <a:r>
              <a:rPr lang="hu-HU" b="1" dirty="0" smtClean="0"/>
              <a:t>Hogyan zajlik a verseny?</a:t>
            </a:r>
            <a:br>
              <a:rPr lang="hu-HU" b="1" dirty="0" smtClean="0"/>
            </a:br>
            <a:r>
              <a:rPr lang="hu-HU" sz="2676" b="1" dirty="0" smtClean="0">
                <a:solidFill>
                  <a:srgbClr val="FF0000"/>
                </a:solidFill>
              </a:rPr>
              <a:t>Kereskedelmi</a:t>
            </a:r>
            <a:r>
              <a:rPr lang="hu-HU" sz="2676" b="1" dirty="0" smtClean="0"/>
              <a:t>, </a:t>
            </a:r>
            <a:r>
              <a:rPr lang="hu-HU" sz="2676" b="1" dirty="0"/>
              <a:t>ill. </a:t>
            </a:r>
            <a:r>
              <a:rPr lang="hu-HU" sz="2676" b="1" dirty="0" smtClean="0">
                <a:solidFill>
                  <a:srgbClr val="00B050"/>
                </a:solidFill>
              </a:rPr>
              <a:t>PSO alapú </a:t>
            </a:r>
            <a:r>
              <a:rPr lang="hu-HU" sz="2676" b="1" dirty="0" smtClean="0"/>
              <a:t>szolgáltatásoknál</a:t>
            </a:r>
            <a:endParaRPr lang="hu-HU" sz="2676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11156" y="1900447"/>
            <a:ext cx="7844071" cy="1857806"/>
          </a:xfrm>
        </p:spPr>
        <p:txBody>
          <a:bodyPr>
            <a:normAutofit/>
          </a:bodyPr>
          <a:lstStyle/>
          <a:p>
            <a:r>
              <a:rPr lang="hu-HU" sz="2676" dirty="0" smtClean="0"/>
              <a:t>A </a:t>
            </a:r>
            <a:r>
              <a:rPr lang="hu-HU" sz="2676" dirty="0" smtClean="0">
                <a:solidFill>
                  <a:srgbClr val="FF0000"/>
                </a:solidFill>
              </a:rPr>
              <a:t>piacon</a:t>
            </a:r>
            <a:r>
              <a:rPr lang="hu-HU" sz="2676" dirty="0" smtClean="0"/>
              <a:t>, </a:t>
            </a:r>
            <a:r>
              <a:rPr lang="hu-HU" sz="2676" dirty="0"/>
              <a:t>ill. </a:t>
            </a:r>
            <a:r>
              <a:rPr lang="hu-HU" sz="2676" dirty="0" smtClean="0">
                <a:solidFill>
                  <a:srgbClr val="00B050"/>
                </a:solidFill>
              </a:rPr>
              <a:t>a piacért</a:t>
            </a:r>
            <a:endParaRPr lang="hu-HU" sz="2676" dirty="0"/>
          </a:p>
          <a:p>
            <a:r>
              <a:rPr lang="hu-HU" sz="2676" dirty="0" smtClean="0"/>
              <a:t>Az </a:t>
            </a:r>
            <a:r>
              <a:rPr lang="hu-HU" sz="2676" dirty="0" smtClean="0">
                <a:solidFill>
                  <a:srgbClr val="FF0000"/>
                </a:solidFill>
              </a:rPr>
              <a:t>utcán (+ interneten)</a:t>
            </a:r>
            <a:r>
              <a:rPr lang="hu-HU" sz="2676" dirty="0" smtClean="0"/>
              <a:t>, </a:t>
            </a:r>
            <a:r>
              <a:rPr lang="hu-HU" sz="2676" dirty="0"/>
              <a:t>ill. a </a:t>
            </a:r>
            <a:r>
              <a:rPr lang="hu-HU" sz="2676" dirty="0">
                <a:solidFill>
                  <a:srgbClr val="00B050"/>
                </a:solidFill>
              </a:rPr>
              <a:t>tárgyalóasztalnál</a:t>
            </a:r>
            <a:endParaRPr lang="hu-HU" sz="2676" dirty="0"/>
          </a:p>
          <a:p>
            <a:r>
              <a:rPr lang="hu-HU" sz="2676" dirty="0" smtClean="0"/>
              <a:t>Az </a:t>
            </a:r>
            <a:r>
              <a:rPr lang="hu-HU" sz="2676" dirty="0">
                <a:solidFill>
                  <a:srgbClr val="FF0000"/>
                </a:solidFill>
              </a:rPr>
              <a:t>utasok pénzéért</a:t>
            </a:r>
            <a:r>
              <a:rPr lang="hu-HU" sz="2676" dirty="0"/>
              <a:t>, ill. </a:t>
            </a:r>
            <a:r>
              <a:rPr lang="hu-HU" sz="2676" dirty="0">
                <a:solidFill>
                  <a:srgbClr val="00B050"/>
                </a:solidFill>
              </a:rPr>
              <a:t>megrendelőéért</a:t>
            </a:r>
            <a:endParaRPr lang="hu-HU" sz="2676" dirty="0"/>
          </a:p>
          <a:p>
            <a:endParaRPr lang="hu-HU" dirty="0" smtClean="0"/>
          </a:p>
          <a:p>
            <a:pPr lvl="1" algn="ctr">
              <a:buNone/>
            </a:pPr>
            <a:endParaRPr lang="hu-HU" dirty="0" smtClean="0"/>
          </a:p>
        </p:txBody>
      </p:sp>
      <p:pic>
        <p:nvPicPr>
          <p:cNvPr id="5" name="Picture 2" descr="C:\Users\acs\Documents\2015 év\BuszOP\NAVIGÁTOR PREZI\P1040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9694" y="3564570"/>
            <a:ext cx="5091766" cy="2864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046098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33" y="1418794"/>
            <a:ext cx="7546389" cy="529208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9" y="249064"/>
            <a:ext cx="3302767" cy="33027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09" y="241896"/>
            <a:ext cx="4570261" cy="28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7835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Tanulságok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5926" y="1215972"/>
            <a:ext cx="8256917" cy="5272022"/>
          </a:xfrm>
        </p:spPr>
        <p:txBody>
          <a:bodyPr>
            <a:noAutofit/>
          </a:bodyPr>
          <a:lstStyle/>
          <a:p>
            <a:r>
              <a:rPr lang="hu-HU" sz="2102" dirty="0"/>
              <a:t>A liberalizáció hoz egy felfrissülést, kínálati és minőségi fejlődést, tarifacsökkenést, </a:t>
            </a:r>
            <a:r>
              <a:rPr lang="hu-HU" sz="2102" dirty="0" err="1"/>
              <a:t>utasszámnövekedést</a:t>
            </a:r>
            <a:r>
              <a:rPr lang="hu-HU" sz="2102" dirty="0"/>
              <a:t>. </a:t>
            </a:r>
          </a:p>
          <a:p>
            <a:pPr lvl="1"/>
            <a:r>
              <a:rPr lang="hu-HU" sz="1911" dirty="0"/>
              <a:t>De, néhány éven belül konszolidáció és új egyensúly alakul ki, </a:t>
            </a:r>
            <a:r>
              <a:rPr lang="hu-HU" sz="1911" dirty="0" err="1"/>
              <a:t>oligopol</a:t>
            </a:r>
            <a:r>
              <a:rPr lang="hu-HU" sz="1911" dirty="0"/>
              <a:t> jelleggel, vagy hegemón főszereplővel. </a:t>
            </a:r>
          </a:p>
          <a:p>
            <a:r>
              <a:rPr lang="hu-HU" sz="2102" dirty="0"/>
              <a:t>M</a:t>
            </a:r>
            <a:r>
              <a:rPr lang="hu-HU" sz="2102" dirty="0" smtClean="0"/>
              <a:t>árkanevek </a:t>
            </a:r>
            <a:r>
              <a:rPr lang="hu-HU" sz="2102" dirty="0"/>
              <a:t>és </a:t>
            </a:r>
            <a:r>
              <a:rPr lang="hu-HU" sz="2102" dirty="0" smtClean="0"/>
              <a:t>üzemeltetők gyakran elválnak. </a:t>
            </a:r>
            <a:r>
              <a:rPr lang="hu-HU" sz="2102" dirty="0"/>
              <a:t>Egyes </a:t>
            </a:r>
            <a:r>
              <a:rPr lang="hu-HU" sz="2102" dirty="0" err="1"/>
              <a:t>brendeknek</a:t>
            </a:r>
            <a:r>
              <a:rPr lang="hu-HU" sz="2102" dirty="0"/>
              <a:t> nincs is saját buszuk, partnereken keresztül üzemeltetnek. </a:t>
            </a:r>
          </a:p>
          <a:p>
            <a:pPr lvl="1"/>
            <a:r>
              <a:rPr lang="hu-HU" sz="1911" dirty="0"/>
              <a:t>A márkanév inkább „közlekedésszervező” tevékenységet takar, akik pl. a menetrendtervezést,  értékesítést, ügyfélszolgálatot végzik. Ezáltal piaci szereplő kezébe kerül a – nyereségesen üzemeltethető – szolgáltatások </a:t>
            </a:r>
            <a:r>
              <a:rPr lang="hu-HU" sz="1911" dirty="0" smtClean="0"/>
              <a:t>szervezése, míg </a:t>
            </a:r>
            <a:r>
              <a:rPr lang="hu-HU" sz="1911" dirty="0"/>
              <a:t>a PSO marad az illetékes hatóságnál</a:t>
            </a:r>
            <a:r>
              <a:rPr lang="hu-HU" sz="1911" i="1" dirty="0"/>
              <a:t>. </a:t>
            </a:r>
            <a:r>
              <a:rPr lang="hu-HU" sz="1911" i="1" dirty="0" smtClean="0"/>
              <a:t>(Biztosan </a:t>
            </a:r>
            <a:r>
              <a:rPr lang="hu-HU" sz="1911" i="1" dirty="0"/>
              <a:t>ez volt a </a:t>
            </a:r>
            <a:r>
              <a:rPr lang="hu-HU" sz="1911" i="1" dirty="0" smtClean="0"/>
              <a:t>liberalizáció célja?)</a:t>
            </a:r>
            <a:endParaRPr lang="hu-HU" sz="1911" i="1" dirty="0"/>
          </a:p>
          <a:p>
            <a:r>
              <a:rPr lang="hu-HU" sz="2102" dirty="0"/>
              <a:t>A piaci szolgáltatók egymással összedolgozásra hajlamosak, de akár az </a:t>
            </a:r>
            <a:r>
              <a:rPr lang="hu-HU" sz="2102" dirty="0" smtClean="0"/>
              <a:t>„ördöggel” </a:t>
            </a:r>
            <a:r>
              <a:rPr lang="hu-HU" sz="2102" dirty="0"/>
              <a:t>(a </a:t>
            </a:r>
            <a:r>
              <a:rPr lang="hu-HU" sz="2102" dirty="0" err="1"/>
              <a:t>PSO-val</a:t>
            </a:r>
            <a:r>
              <a:rPr lang="hu-HU" sz="2102" dirty="0"/>
              <a:t>) is cimborálnak</a:t>
            </a:r>
          </a:p>
          <a:p>
            <a:r>
              <a:rPr lang="hu-HU" sz="2102" dirty="0"/>
              <a:t>Az autóbuszos liberalizáció a vasúti </a:t>
            </a:r>
            <a:r>
              <a:rPr lang="hu-HU" sz="2102" dirty="0" err="1"/>
              <a:t>utasszámokra</a:t>
            </a:r>
            <a:r>
              <a:rPr lang="hu-HU" sz="2102" dirty="0"/>
              <a:t> nézve </a:t>
            </a:r>
            <a:r>
              <a:rPr lang="hu-HU" sz="2102" dirty="0" smtClean="0"/>
              <a:t>nincs kimutatható </a:t>
            </a:r>
            <a:r>
              <a:rPr lang="hu-HU" sz="2102" dirty="0"/>
              <a:t>hatással.</a:t>
            </a:r>
          </a:p>
          <a:p>
            <a:endParaRPr lang="hu-HU" sz="2102" dirty="0"/>
          </a:p>
        </p:txBody>
      </p:sp>
    </p:spTree>
    <p:extLst>
      <p:ext uri="{BB962C8B-B14F-4D97-AF65-F5344CB8AC3E}">
        <p14:creationId xmlns:p14="http://schemas.microsoft.com/office/powerpoint/2010/main" val="32883397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31925" y="900336"/>
            <a:ext cx="9253537" cy="510800"/>
          </a:xfrm>
          <a:prstGeom prst="rect">
            <a:avLst/>
          </a:prstGeom>
          <a:noFill/>
        </p:spPr>
        <p:txBody>
          <a:bodyPr wrap="square" lIns="79141" tIns="39570" rIns="79141" bIns="39570" rtlCol="0">
            <a:spAutoFit/>
          </a:bodyPr>
          <a:lstStyle/>
          <a:p>
            <a:pPr algn="ctr" defTabSz="890335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Köszönöm szépen megtisztelő figyelmüket!</a:t>
            </a:r>
            <a:endParaRPr lang="hu-HU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2274" y="1764432"/>
            <a:ext cx="905933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Felhasznált irodalom:</a:t>
            </a:r>
          </a:p>
          <a:p>
            <a:r>
              <a:rPr lang="hu-HU" sz="1100" dirty="0" smtClean="0"/>
              <a:t>AARHAUG</a:t>
            </a:r>
            <a:r>
              <a:rPr lang="hu-HU" sz="1100" dirty="0"/>
              <a:t>, </a:t>
            </a:r>
            <a:r>
              <a:rPr lang="hu-HU" sz="1100" dirty="0" err="1"/>
              <a:t>Jørgen</a:t>
            </a:r>
            <a:r>
              <a:rPr lang="hu-HU" sz="1100" dirty="0"/>
              <a:t>; FEARNLEY, </a:t>
            </a:r>
            <a:r>
              <a:rPr lang="hu-HU" sz="1100" dirty="0" err="1"/>
              <a:t>Nils</a:t>
            </a:r>
            <a:r>
              <a:rPr lang="hu-HU" sz="1100" dirty="0"/>
              <a:t>: </a:t>
            </a:r>
            <a:r>
              <a:rPr lang="hu-HU" sz="1100" dirty="0" err="1"/>
              <a:t>Deregulation</a:t>
            </a:r>
            <a:r>
              <a:rPr lang="hu-HU" sz="1100" dirty="0"/>
              <a:t> of </a:t>
            </a:r>
            <a:r>
              <a:rPr lang="hu-HU" sz="1100" dirty="0" err="1"/>
              <a:t>the</a:t>
            </a:r>
            <a:r>
              <a:rPr lang="hu-HU" sz="1100" dirty="0"/>
              <a:t> </a:t>
            </a:r>
            <a:r>
              <a:rPr lang="hu-HU" sz="1100" dirty="0" err="1"/>
              <a:t>Norwegian</a:t>
            </a:r>
            <a:r>
              <a:rPr lang="hu-HU" sz="1100" dirty="0"/>
              <a:t> </a:t>
            </a:r>
            <a:r>
              <a:rPr lang="hu-HU" sz="1100" dirty="0" err="1"/>
              <a:t>long</a:t>
            </a:r>
            <a:r>
              <a:rPr lang="hu-HU" sz="1100" dirty="0"/>
              <a:t> </a:t>
            </a:r>
            <a:r>
              <a:rPr lang="hu-HU" sz="1100" dirty="0" err="1"/>
              <a:t>distance</a:t>
            </a:r>
            <a:r>
              <a:rPr lang="hu-HU" sz="1100" dirty="0"/>
              <a:t> </a:t>
            </a:r>
            <a:r>
              <a:rPr lang="hu-HU" sz="1100" dirty="0" err="1"/>
              <a:t>express</a:t>
            </a:r>
            <a:r>
              <a:rPr lang="hu-HU" sz="1100" dirty="0"/>
              <a:t> </a:t>
            </a:r>
            <a:r>
              <a:rPr lang="hu-HU" sz="1100" dirty="0" err="1"/>
              <a:t>coach</a:t>
            </a:r>
            <a:r>
              <a:rPr lang="hu-HU" sz="1100" dirty="0"/>
              <a:t> market. </a:t>
            </a:r>
            <a:r>
              <a:rPr lang="hu-HU" sz="1100" i="1" dirty="0" err="1"/>
              <a:t>Transport</a:t>
            </a:r>
            <a:r>
              <a:rPr lang="hu-HU" sz="1100" i="1" dirty="0"/>
              <a:t> Policy</a:t>
            </a:r>
            <a:r>
              <a:rPr lang="hu-HU" sz="1100" dirty="0"/>
              <a:t>, 2016, 46: pp. 1-6.</a:t>
            </a:r>
          </a:p>
          <a:p>
            <a:r>
              <a:rPr lang="hu-HU" sz="1100" dirty="0" smtClean="0"/>
              <a:t>ALEXANDERSSON</a:t>
            </a:r>
            <a:r>
              <a:rPr lang="hu-HU" sz="1100" dirty="0"/>
              <a:t>, </a:t>
            </a:r>
            <a:r>
              <a:rPr lang="hu-HU" sz="1100" dirty="0" err="1"/>
              <a:t>Gunnar</a:t>
            </a:r>
            <a:r>
              <a:rPr lang="hu-HU" sz="1100" dirty="0"/>
              <a:t>: </a:t>
            </a:r>
            <a:r>
              <a:rPr lang="hu-HU" sz="1100" dirty="0" err="1"/>
              <a:t>Reforms</a:t>
            </a:r>
            <a:r>
              <a:rPr lang="hu-HU" sz="1100" dirty="0"/>
              <a:t> </a:t>
            </a:r>
            <a:r>
              <a:rPr lang="hu-HU" sz="1100" dirty="0" err="1"/>
              <a:t>in</a:t>
            </a:r>
            <a:r>
              <a:rPr lang="hu-HU" sz="1100" dirty="0"/>
              <a:t> </a:t>
            </a:r>
            <a:r>
              <a:rPr lang="hu-HU" sz="1100" dirty="0" err="1"/>
              <a:t>the</a:t>
            </a:r>
            <a:r>
              <a:rPr lang="hu-HU" sz="1100" dirty="0"/>
              <a:t> </a:t>
            </a:r>
            <a:r>
              <a:rPr lang="hu-HU" sz="1100" dirty="0" err="1"/>
              <a:t>Swedish</a:t>
            </a:r>
            <a:r>
              <a:rPr lang="hu-HU" sz="1100" dirty="0"/>
              <a:t> </a:t>
            </a:r>
            <a:r>
              <a:rPr lang="hu-HU" sz="1100" dirty="0" err="1"/>
              <a:t>Bus</a:t>
            </a:r>
            <a:r>
              <a:rPr lang="hu-HU" sz="1100" dirty="0"/>
              <a:t> and </a:t>
            </a:r>
            <a:r>
              <a:rPr lang="hu-HU" sz="1100" dirty="0" err="1"/>
              <a:t>Railway</a:t>
            </a:r>
            <a:r>
              <a:rPr lang="hu-HU" sz="1100" dirty="0"/>
              <a:t> </a:t>
            </a:r>
            <a:r>
              <a:rPr lang="hu-HU" sz="1100" dirty="0" err="1"/>
              <a:t>Industries</a:t>
            </a:r>
            <a:r>
              <a:rPr lang="hu-HU" sz="1100" dirty="0"/>
              <a:t>.  </a:t>
            </a:r>
            <a:r>
              <a:rPr lang="hu-HU" sz="1100" i="1" dirty="0"/>
              <a:t>UITP </a:t>
            </a:r>
            <a:r>
              <a:rPr lang="hu-HU" sz="1100" i="1" dirty="0" err="1"/>
              <a:t>Workshop</a:t>
            </a:r>
            <a:r>
              <a:rPr lang="hu-HU" sz="1100" i="1" dirty="0"/>
              <a:t>:</a:t>
            </a:r>
            <a:r>
              <a:rPr lang="hu-HU" sz="1100" dirty="0"/>
              <a:t> New intercity </a:t>
            </a:r>
            <a:r>
              <a:rPr lang="hu-HU" sz="1100" dirty="0" err="1"/>
              <a:t>bus</a:t>
            </a:r>
            <a:r>
              <a:rPr lang="hu-HU" sz="1100" dirty="0"/>
              <a:t> </a:t>
            </a:r>
            <a:r>
              <a:rPr lang="hu-HU" sz="1100" dirty="0" err="1"/>
              <a:t>lines</a:t>
            </a:r>
            <a:r>
              <a:rPr lang="hu-HU" sz="1100" dirty="0"/>
              <a:t>: market </a:t>
            </a:r>
            <a:r>
              <a:rPr lang="hu-HU" sz="1100" dirty="0" err="1"/>
              <a:t>for</a:t>
            </a:r>
            <a:r>
              <a:rPr lang="hu-HU" sz="1100" dirty="0"/>
              <a:t> </a:t>
            </a:r>
            <a:r>
              <a:rPr lang="hu-HU" sz="1100" dirty="0" err="1"/>
              <a:t>the</a:t>
            </a:r>
            <a:r>
              <a:rPr lang="hu-HU" sz="1100" dirty="0"/>
              <a:t> </a:t>
            </a:r>
            <a:r>
              <a:rPr lang="hu-HU" sz="1100" dirty="0" err="1"/>
              <a:t>bus</a:t>
            </a:r>
            <a:r>
              <a:rPr lang="hu-HU" sz="1100" dirty="0"/>
              <a:t>, </a:t>
            </a:r>
            <a:r>
              <a:rPr lang="hu-HU" sz="1100" dirty="0" err="1"/>
              <a:t>competition</a:t>
            </a:r>
            <a:r>
              <a:rPr lang="hu-HU" sz="1100" dirty="0"/>
              <a:t> </a:t>
            </a:r>
            <a:r>
              <a:rPr lang="hu-HU" sz="1100" dirty="0" err="1"/>
              <a:t>for</a:t>
            </a:r>
            <a:r>
              <a:rPr lang="hu-HU" sz="1100" dirty="0"/>
              <a:t> </a:t>
            </a:r>
            <a:r>
              <a:rPr lang="hu-HU" sz="1100" dirty="0" err="1"/>
              <a:t>the</a:t>
            </a:r>
            <a:r>
              <a:rPr lang="hu-HU" sz="1100" dirty="0"/>
              <a:t> </a:t>
            </a:r>
            <a:r>
              <a:rPr lang="hu-HU" sz="1100" dirty="0" err="1"/>
              <a:t>rail</a:t>
            </a:r>
            <a:r>
              <a:rPr lang="hu-HU" sz="1100" dirty="0"/>
              <a:t>? Brüsszel, 2014. május 5.</a:t>
            </a:r>
          </a:p>
          <a:p>
            <a:r>
              <a:rPr lang="hu-HU" sz="1100" dirty="0" smtClean="0"/>
              <a:t>ÁCS </a:t>
            </a:r>
            <a:r>
              <a:rPr lang="hu-HU" sz="1100" dirty="0"/>
              <a:t>Balázs, HAUENSTEIN Mátyás, TÓTH Gábor: A távolsági </a:t>
            </a:r>
            <a:r>
              <a:rPr lang="hu-HU" sz="1100" dirty="0" err="1"/>
              <a:t>autóbuszközlekedés</a:t>
            </a:r>
            <a:r>
              <a:rPr lang="hu-HU" sz="1100" dirty="0"/>
              <a:t> forradalma Németországban. </a:t>
            </a:r>
            <a:r>
              <a:rPr lang="hu-HU" sz="1100" i="1" dirty="0" err="1"/>
              <a:t>Camion</a:t>
            </a:r>
            <a:r>
              <a:rPr lang="hu-HU" sz="1100" i="1" dirty="0"/>
              <a:t> </a:t>
            </a:r>
            <a:r>
              <a:rPr lang="hu-HU" sz="1100" i="1" dirty="0" err="1"/>
              <a:t>Truck</a:t>
            </a:r>
            <a:r>
              <a:rPr lang="hu-HU" sz="1100" i="1" dirty="0"/>
              <a:t> and </a:t>
            </a:r>
            <a:r>
              <a:rPr lang="hu-HU" sz="1100" i="1" dirty="0" err="1"/>
              <a:t>Bus</a:t>
            </a:r>
            <a:r>
              <a:rPr lang="hu-HU" sz="1100" i="1" dirty="0"/>
              <a:t> Magazin</a:t>
            </a:r>
            <a:r>
              <a:rPr lang="hu-HU" sz="1100" dirty="0"/>
              <a:t>, 2014/9 pp. 60-61.</a:t>
            </a:r>
          </a:p>
          <a:p>
            <a:r>
              <a:rPr lang="hu-HU" sz="1100" dirty="0"/>
              <a:t>DUNMORE, Dick: </a:t>
            </a:r>
            <a:r>
              <a:rPr lang="hu-HU" sz="1100" dirty="0" err="1"/>
              <a:t>Comprehensive</a:t>
            </a:r>
            <a:r>
              <a:rPr lang="hu-HU" sz="1100" dirty="0"/>
              <a:t> </a:t>
            </a:r>
            <a:r>
              <a:rPr lang="hu-HU" sz="1100" dirty="0" err="1"/>
              <a:t>Study</a:t>
            </a:r>
            <a:r>
              <a:rPr lang="hu-HU" sz="1100" dirty="0"/>
              <a:t> </a:t>
            </a:r>
            <a:r>
              <a:rPr lang="hu-HU" sz="1100" dirty="0" err="1"/>
              <a:t>on</a:t>
            </a:r>
            <a:r>
              <a:rPr lang="hu-HU" sz="1100" dirty="0"/>
              <a:t> </a:t>
            </a:r>
            <a:r>
              <a:rPr lang="hu-HU" sz="1100" dirty="0" err="1"/>
              <a:t>Passenger</a:t>
            </a:r>
            <a:r>
              <a:rPr lang="hu-HU" sz="1100" dirty="0"/>
              <a:t> </a:t>
            </a:r>
            <a:r>
              <a:rPr lang="hu-HU" sz="1100" dirty="0" err="1"/>
              <a:t>Transport</a:t>
            </a:r>
            <a:r>
              <a:rPr lang="hu-HU" sz="1100" dirty="0"/>
              <a:t> </a:t>
            </a:r>
            <a:r>
              <a:rPr lang="hu-HU" sz="1100" dirty="0" err="1"/>
              <a:t>by</a:t>
            </a:r>
            <a:r>
              <a:rPr lang="hu-HU" sz="1100" dirty="0"/>
              <a:t> </a:t>
            </a:r>
            <a:r>
              <a:rPr lang="hu-HU" sz="1100" dirty="0" err="1"/>
              <a:t>Coach</a:t>
            </a:r>
            <a:r>
              <a:rPr lang="hu-HU" sz="1100" dirty="0"/>
              <a:t> </a:t>
            </a:r>
            <a:r>
              <a:rPr lang="hu-HU" sz="1100" dirty="0" err="1"/>
              <a:t>in</a:t>
            </a:r>
            <a:r>
              <a:rPr lang="hu-HU" sz="1100" dirty="0"/>
              <a:t> Europe. </a:t>
            </a:r>
            <a:r>
              <a:rPr lang="hu-HU" sz="1100" dirty="0" err="1"/>
              <a:t>Steer</a:t>
            </a:r>
            <a:r>
              <a:rPr lang="hu-HU" sz="1100" dirty="0"/>
              <a:t> Davies </a:t>
            </a:r>
            <a:r>
              <a:rPr lang="hu-HU" sz="1100" dirty="0" err="1"/>
              <a:t>Gleave</a:t>
            </a:r>
            <a:r>
              <a:rPr lang="hu-HU" sz="1100" dirty="0"/>
              <a:t>. </a:t>
            </a:r>
            <a:r>
              <a:rPr lang="hu-HU" sz="1100" dirty="0" err="1"/>
              <a:t>Prepared</a:t>
            </a:r>
            <a:r>
              <a:rPr lang="hu-HU" sz="1100" dirty="0"/>
              <a:t> </a:t>
            </a:r>
            <a:r>
              <a:rPr lang="hu-HU" sz="1100" dirty="0" err="1"/>
              <a:t>for</a:t>
            </a:r>
            <a:r>
              <a:rPr lang="hu-HU" sz="1100" dirty="0"/>
              <a:t> DG MOVE, European </a:t>
            </a:r>
            <a:r>
              <a:rPr lang="hu-HU" sz="1100" dirty="0" err="1"/>
              <a:t>Commission</a:t>
            </a:r>
            <a:r>
              <a:rPr lang="hu-HU" sz="1100" dirty="0"/>
              <a:t>. 2016. </a:t>
            </a:r>
            <a:endParaRPr lang="hu-HU" sz="1100" dirty="0" smtClean="0"/>
          </a:p>
          <a:p>
            <a:r>
              <a:rPr lang="hu-HU" sz="1100" dirty="0" smtClean="0"/>
              <a:t>LEIREN</a:t>
            </a:r>
            <a:r>
              <a:rPr lang="hu-HU" sz="1100" dirty="0"/>
              <a:t>, M. D., FEARNLEY, N.: Express </a:t>
            </a:r>
            <a:r>
              <a:rPr lang="hu-HU" sz="1100" dirty="0" err="1"/>
              <a:t>coaches</a:t>
            </a:r>
            <a:r>
              <a:rPr lang="hu-HU" sz="1100" dirty="0"/>
              <a:t> – </a:t>
            </a:r>
            <a:r>
              <a:rPr lang="hu-HU" sz="1100" dirty="0" err="1"/>
              <a:t>the</a:t>
            </a:r>
            <a:r>
              <a:rPr lang="hu-HU" sz="1100" dirty="0"/>
              <a:t> story </a:t>
            </a:r>
            <a:r>
              <a:rPr lang="hu-HU" sz="1100" dirty="0" err="1"/>
              <a:t>behind</a:t>
            </a:r>
            <a:r>
              <a:rPr lang="hu-HU" sz="1100" dirty="0"/>
              <a:t> a </a:t>
            </a:r>
            <a:r>
              <a:rPr lang="hu-HU" sz="1100" dirty="0" err="1"/>
              <a:t>public</a:t>
            </a:r>
            <a:r>
              <a:rPr lang="hu-HU" sz="1100" dirty="0"/>
              <a:t> </a:t>
            </a:r>
            <a:r>
              <a:rPr lang="hu-HU" sz="1100" dirty="0" err="1"/>
              <a:t>transport</a:t>
            </a:r>
            <a:r>
              <a:rPr lang="hu-HU" sz="1100" dirty="0"/>
              <a:t> </a:t>
            </a:r>
            <a:r>
              <a:rPr lang="hu-HU" sz="1100" dirty="0" err="1"/>
              <a:t>success</a:t>
            </a:r>
            <a:r>
              <a:rPr lang="hu-HU" sz="1100" dirty="0"/>
              <a:t>. </a:t>
            </a:r>
            <a:r>
              <a:rPr lang="hu-HU" sz="1100" dirty="0" err="1"/>
              <a:t>Paper</a:t>
            </a:r>
            <a:r>
              <a:rPr lang="hu-HU" sz="1100" dirty="0"/>
              <a:t> </a:t>
            </a:r>
            <a:r>
              <a:rPr lang="hu-HU" sz="1100" dirty="0" err="1"/>
              <a:t>presented</a:t>
            </a:r>
            <a:r>
              <a:rPr lang="hu-HU" sz="1100" dirty="0"/>
              <a:t> </a:t>
            </a:r>
            <a:r>
              <a:rPr lang="hu-HU" sz="1100" dirty="0" err="1"/>
              <a:t>to</a:t>
            </a:r>
            <a:r>
              <a:rPr lang="hu-HU" sz="1100" dirty="0"/>
              <a:t> </a:t>
            </a:r>
            <a:r>
              <a:rPr lang="hu-HU" sz="1100" dirty="0" err="1"/>
              <a:t>the</a:t>
            </a:r>
            <a:r>
              <a:rPr lang="hu-HU" sz="1100" i="1" dirty="0"/>
              <a:t> 2008 European </a:t>
            </a:r>
            <a:r>
              <a:rPr lang="hu-HU" sz="1100" i="1" dirty="0" err="1"/>
              <a:t>Transport</a:t>
            </a:r>
            <a:r>
              <a:rPr lang="hu-HU" sz="1100" i="1" dirty="0"/>
              <a:t> </a:t>
            </a:r>
            <a:r>
              <a:rPr lang="hu-HU" sz="1100" i="1" dirty="0" err="1"/>
              <a:t>Conference</a:t>
            </a:r>
            <a:r>
              <a:rPr lang="hu-HU" sz="1100" dirty="0"/>
              <a:t> </a:t>
            </a:r>
            <a:r>
              <a:rPr lang="hu-HU" sz="1100" dirty="0" err="1"/>
              <a:t>in</a:t>
            </a:r>
            <a:r>
              <a:rPr lang="hu-HU" sz="1100" dirty="0"/>
              <a:t> </a:t>
            </a:r>
            <a:r>
              <a:rPr lang="hu-HU" sz="1100" dirty="0" err="1"/>
              <a:t>Leeuwenhorst</a:t>
            </a:r>
            <a:r>
              <a:rPr lang="hu-HU" sz="1100" dirty="0"/>
              <a:t> </a:t>
            </a:r>
            <a:r>
              <a:rPr lang="hu-HU" sz="1100" dirty="0" err="1"/>
              <a:t>Conference</a:t>
            </a:r>
            <a:r>
              <a:rPr lang="hu-HU" sz="1100" dirty="0"/>
              <a:t> Centre, The </a:t>
            </a:r>
            <a:r>
              <a:rPr lang="hu-HU" sz="1100" dirty="0" err="1"/>
              <a:t>Netherlands</a:t>
            </a:r>
            <a:r>
              <a:rPr lang="hu-HU" sz="1100" dirty="0"/>
              <a:t>.</a:t>
            </a:r>
          </a:p>
          <a:p>
            <a:r>
              <a:rPr lang="hu-HU" sz="1100" dirty="0"/>
              <a:t> </a:t>
            </a:r>
            <a:r>
              <a:rPr lang="hu-HU" sz="1100" dirty="0" smtClean="0"/>
              <a:t>LEIREN</a:t>
            </a:r>
            <a:r>
              <a:rPr lang="hu-HU" sz="1100" dirty="0"/>
              <a:t>, M.D., SAMSTAD, H., FEARNLEY, N., MINKEN, H.: Express </a:t>
            </a:r>
            <a:r>
              <a:rPr lang="hu-HU" sz="1100" dirty="0" err="1"/>
              <a:t>Coach</a:t>
            </a:r>
            <a:r>
              <a:rPr lang="hu-HU" sz="1100" dirty="0"/>
              <a:t> </a:t>
            </a:r>
            <a:r>
              <a:rPr lang="hu-HU" sz="1100" dirty="0" err="1"/>
              <a:t>Routes</a:t>
            </a:r>
            <a:r>
              <a:rPr lang="hu-HU" sz="1100" dirty="0"/>
              <a:t> – A </a:t>
            </a:r>
            <a:r>
              <a:rPr lang="hu-HU" sz="1100" dirty="0" err="1"/>
              <a:t>Complex</a:t>
            </a:r>
            <a:r>
              <a:rPr lang="hu-HU" sz="1100" dirty="0"/>
              <a:t> Market. </a:t>
            </a:r>
            <a:r>
              <a:rPr lang="hu-HU" sz="1100" i="1" dirty="0"/>
              <a:t>Institute of </a:t>
            </a:r>
            <a:r>
              <a:rPr lang="hu-HU" sz="1100" i="1" dirty="0" err="1"/>
              <a:t>Transport</a:t>
            </a:r>
            <a:r>
              <a:rPr lang="hu-HU" sz="1100" i="1" dirty="0"/>
              <a:t> </a:t>
            </a:r>
            <a:r>
              <a:rPr lang="hu-HU" sz="1100" i="1" dirty="0" err="1"/>
              <a:t>Economics</a:t>
            </a:r>
            <a:r>
              <a:rPr lang="hu-HU" sz="1100" dirty="0"/>
              <a:t>, </a:t>
            </a:r>
            <a:r>
              <a:rPr lang="hu-HU" sz="1100" dirty="0" err="1"/>
              <a:t>Norway</a:t>
            </a:r>
            <a:r>
              <a:rPr lang="hu-HU" sz="1100" dirty="0"/>
              <a:t>, TØI </a:t>
            </a:r>
            <a:r>
              <a:rPr lang="hu-HU" sz="1100" dirty="0" err="1"/>
              <a:t>report</a:t>
            </a:r>
            <a:r>
              <a:rPr lang="hu-HU" sz="1100" dirty="0"/>
              <a:t> 904/2007.</a:t>
            </a:r>
          </a:p>
          <a:p>
            <a:r>
              <a:rPr lang="hu-HU" sz="1100" dirty="0"/>
              <a:t> </a:t>
            </a:r>
            <a:r>
              <a:rPr lang="hu-HU" sz="1100" dirty="0" smtClean="0"/>
              <a:t>MASEK</a:t>
            </a:r>
            <a:r>
              <a:rPr lang="hu-HU" sz="1100" dirty="0"/>
              <a:t>, J. – KENDRA, M. – CAMAJ, J. – DOLINAYOVA, A. </a:t>
            </a:r>
            <a:r>
              <a:rPr lang="hu-HU" sz="1100" dirty="0"/>
              <a:t>:</a:t>
            </a:r>
            <a:r>
              <a:rPr lang="hu-HU" sz="1100" dirty="0" smtClean="0"/>
              <a:t> </a:t>
            </a:r>
            <a:r>
              <a:rPr lang="hu-HU" sz="1100" dirty="0" err="1"/>
              <a:t>Liberalization</a:t>
            </a:r>
            <a:r>
              <a:rPr lang="hu-HU" sz="1100" dirty="0"/>
              <a:t> of Public </a:t>
            </a:r>
            <a:r>
              <a:rPr lang="hu-HU" sz="1100" dirty="0" err="1"/>
              <a:t>Passenger</a:t>
            </a:r>
            <a:r>
              <a:rPr lang="hu-HU" sz="1100" dirty="0"/>
              <a:t> </a:t>
            </a:r>
            <a:r>
              <a:rPr lang="hu-HU" sz="1100" dirty="0" err="1"/>
              <a:t>Railway</a:t>
            </a:r>
            <a:r>
              <a:rPr lang="hu-HU" sz="1100" dirty="0"/>
              <a:t> </a:t>
            </a:r>
            <a:r>
              <a:rPr lang="hu-HU" sz="1100" dirty="0" err="1"/>
              <a:t>Transport</a:t>
            </a:r>
            <a:r>
              <a:rPr lang="hu-HU" sz="1100" dirty="0"/>
              <a:t> </a:t>
            </a:r>
            <a:r>
              <a:rPr lang="hu-HU" sz="1100" dirty="0" err="1"/>
              <a:t>in</a:t>
            </a:r>
            <a:r>
              <a:rPr lang="hu-HU" sz="1100" dirty="0"/>
              <a:t> </a:t>
            </a:r>
            <a:r>
              <a:rPr lang="hu-HU" sz="1100" dirty="0" err="1"/>
              <a:t>Slovak</a:t>
            </a:r>
            <a:r>
              <a:rPr lang="hu-HU" sz="1100" dirty="0"/>
              <a:t> </a:t>
            </a:r>
            <a:r>
              <a:rPr lang="hu-HU" sz="1100" dirty="0" err="1"/>
              <a:t>Republic</a:t>
            </a:r>
            <a:r>
              <a:rPr lang="hu-HU" sz="1100" dirty="0"/>
              <a:t>. </a:t>
            </a:r>
            <a:r>
              <a:rPr lang="hu-HU" sz="1100" i="1" dirty="0" err="1"/>
              <a:t>Proceedings</a:t>
            </a:r>
            <a:r>
              <a:rPr lang="hu-HU" sz="1100" i="1" dirty="0"/>
              <a:t> of </a:t>
            </a:r>
            <a:r>
              <a:rPr lang="hu-HU" sz="1100" i="1" dirty="0" err="1"/>
              <a:t>the</a:t>
            </a:r>
            <a:r>
              <a:rPr lang="hu-HU" sz="1100" i="1" dirty="0"/>
              <a:t> International </a:t>
            </a:r>
            <a:r>
              <a:rPr lang="hu-HU" sz="1100" i="1" dirty="0" err="1"/>
              <a:t>Conference</a:t>
            </a:r>
            <a:r>
              <a:rPr lang="hu-HU" sz="1100" i="1" dirty="0"/>
              <a:t> </a:t>
            </a:r>
            <a:r>
              <a:rPr lang="hu-HU" sz="1100" i="1" dirty="0" err="1"/>
              <a:t>on</a:t>
            </a:r>
            <a:r>
              <a:rPr lang="hu-HU" sz="1100" i="1" dirty="0"/>
              <a:t> Civil, </a:t>
            </a:r>
            <a:r>
              <a:rPr lang="hu-HU" sz="1100" i="1" dirty="0" err="1"/>
              <a:t>Structural</a:t>
            </a:r>
            <a:r>
              <a:rPr lang="hu-HU" sz="1100" i="1" dirty="0"/>
              <a:t> and </a:t>
            </a:r>
            <a:r>
              <a:rPr lang="hu-HU" sz="1100" i="1" dirty="0" err="1"/>
              <a:t>Transportation</a:t>
            </a:r>
            <a:r>
              <a:rPr lang="hu-HU" sz="1100" i="1" dirty="0"/>
              <a:t> </a:t>
            </a:r>
            <a:r>
              <a:rPr lang="hu-HU" sz="1100" i="1" dirty="0" err="1"/>
              <a:t>Engineering</a:t>
            </a:r>
            <a:r>
              <a:rPr lang="hu-HU" sz="1100" dirty="0"/>
              <a:t> Ottawa, 2015. május 4-5. </a:t>
            </a:r>
            <a:r>
              <a:rPr lang="hu-HU" sz="1100" dirty="0" err="1"/>
              <a:t>Paper</a:t>
            </a:r>
            <a:r>
              <a:rPr lang="hu-HU" sz="1100" dirty="0"/>
              <a:t> No. 279 </a:t>
            </a:r>
          </a:p>
          <a:p>
            <a:r>
              <a:rPr lang="hu-HU" sz="1100" dirty="0"/>
              <a:t> </a:t>
            </a:r>
            <a:r>
              <a:rPr lang="hu-HU" sz="1100" dirty="0" smtClean="0"/>
              <a:t>TAYLOR</a:t>
            </a:r>
            <a:r>
              <a:rPr lang="hu-HU" sz="1100" dirty="0"/>
              <a:t>, </a:t>
            </a:r>
            <a:r>
              <a:rPr lang="hu-HU" sz="1100" dirty="0" err="1"/>
              <a:t>Zbigniew</a:t>
            </a:r>
            <a:r>
              <a:rPr lang="hu-HU" sz="1100" dirty="0"/>
              <a:t>; CIECHAŃSKI, Ariel. </a:t>
            </a:r>
            <a:r>
              <a:rPr lang="hu-HU" sz="1100" dirty="0" err="1"/>
              <a:t>Systemic</a:t>
            </a:r>
            <a:r>
              <a:rPr lang="hu-HU" sz="1100" dirty="0"/>
              <a:t> </a:t>
            </a:r>
            <a:r>
              <a:rPr lang="hu-HU" sz="1100" dirty="0" err="1"/>
              <a:t>transformation</a:t>
            </a:r>
            <a:r>
              <a:rPr lang="hu-HU" sz="1100" dirty="0"/>
              <a:t> and </a:t>
            </a:r>
            <a:r>
              <a:rPr lang="hu-HU" sz="1100" dirty="0" err="1"/>
              <a:t>changes</a:t>
            </a:r>
            <a:r>
              <a:rPr lang="hu-HU" sz="1100" dirty="0"/>
              <a:t> </a:t>
            </a:r>
            <a:r>
              <a:rPr lang="hu-HU" sz="1100" dirty="0" err="1"/>
              <a:t>in</a:t>
            </a:r>
            <a:r>
              <a:rPr lang="hu-HU" sz="1100" dirty="0"/>
              <a:t> </a:t>
            </a:r>
            <a:r>
              <a:rPr lang="hu-HU" sz="1100" dirty="0" err="1"/>
              <a:t>surface</a:t>
            </a:r>
            <a:r>
              <a:rPr lang="hu-HU" sz="1100" dirty="0"/>
              <a:t> </a:t>
            </a:r>
            <a:r>
              <a:rPr lang="hu-HU" sz="1100" dirty="0" err="1"/>
              <a:t>transport</a:t>
            </a:r>
            <a:r>
              <a:rPr lang="hu-HU" sz="1100" dirty="0"/>
              <a:t> </a:t>
            </a:r>
            <a:r>
              <a:rPr lang="hu-HU" sz="1100" dirty="0" err="1"/>
              <a:t>companies</a:t>
            </a:r>
            <a:r>
              <a:rPr lang="hu-HU" sz="1100" dirty="0"/>
              <a:t> </a:t>
            </a:r>
            <a:r>
              <a:rPr lang="hu-HU" sz="1100" dirty="0" err="1"/>
              <a:t>in</a:t>
            </a:r>
            <a:r>
              <a:rPr lang="hu-HU" sz="1100" dirty="0"/>
              <a:t> </a:t>
            </a:r>
            <a:r>
              <a:rPr lang="hu-HU" sz="1100" dirty="0" err="1"/>
              <a:t>Poland</a:t>
            </a:r>
            <a:r>
              <a:rPr lang="hu-HU" sz="1100" dirty="0"/>
              <a:t>: A </a:t>
            </a:r>
            <a:r>
              <a:rPr lang="hu-HU" sz="1100" dirty="0" err="1"/>
              <a:t>synthesis</a:t>
            </a:r>
            <a:r>
              <a:rPr lang="hu-HU" sz="1100" dirty="0"/>
              <a:t> </a:t>
            </a:r>
            <a:r>
              <a:rPr lang="hu-HU" sz="1100" dirty="0" err="1"/>
              <a:t>after</a:t>
            </a:r>
            <a:r>
              <a:rPr lang="hu-HU" sz="1100" dirty="0"/>
              <a:t> </a:t>
            </a:r>
            <a:r>
              <a:rPr lang="hu-HU" sz="1100" dirty="0" err="1"/>
              <a:t>twenty-five</a:t>
            </a:r>
            <a:r>
              <a:rPr lang="hu-HU" sz="1100" dirty="0"/>
              <a:t> </a:t>
            </a:r>
            <a:r>
              <a:rPr lang="hu-HU" sz="1100" dirty="0" err="1"/>
              <a:t>years</a:t>
            </a:r>
            <a:r>
              <a:rPr lang="hu-HU" sz="1100" dirty="0"/>
              <a:t>. </a:t>
            </a:r>
            <a:r>
              <a:rPr lang="hu-HU" sz="1100" i="1" dirty="0"/>
              <a:t>Journal of </a:t>
            </a:r>
            <a:r>
              <a:rPr lang="hu-HU" sz="1100" i="1" dirty="0" err="1"/>
              <a:t>Transport</a:t>
            </a:r>
            <a:r>
              <a:rPr lang="hu-HU" sz="1100" i="1" dirty="0"/>
              <a:t> </a:t>
            </a:r>
            <a:r>
              <a:rPr lang="hu-HU" sz="1100" i="1" dirty="0" err="1"/>
              <a:t>Geography</a:t>
            </a:r>
            <a:r>
              <a:rPr lang="hu-HU" sz="1100" dirty="0"/>
              <a:t>, 2018, 70: 114-122.</a:t>
            </a:r>
          </a:p>
          <a:p>
            <a:r>
              <a:rPr lang="hu-HU" sz="1100" dirty="0"/>
              <a:t> </a:t>
            </a:r>
            <a:r>
              <a:rPr lang="hu-HU" sz="1100" dirty="0" smtClean="0"/>
              <a:t>TOMEŠ</a:t>
            </a:r>
            <a:r>
              <a:rPr lang="hu-HU" sz="1100" dirty="0"/>
              <a:t>, </a:t>
            </a:r>
            <a:r>
              <a:rPr lang="hu-HU" sz="1100" dirty="0" err="1"/>
              <a:t>Zdeněk</a:t>
            </a:r>
            <a:r>
              <a:rPr lang="hu-HU" sz="1100" dirty="0"/>
              <a:t>, et </a:t>
            </a:r>
            <a:r>
              <a:rPr lang="hu-HU" sz="1100" dirty="0" err="1"/>
              <a:t>al</a:t>
            </a:r>
            <a:r>
              <a:rPr lang="hu-HU" sz="1100" dirty="0"/>
              <a:t>.: </a:t>
            </a:r>
            <a:r>
              <a:rPr lang="hu-HU" sz="1100" dirty="0" err="1"/>
              <a:t>Competition</a:t>
            </a:r>
            <a:r>
              <a:rPr lang="hu-HU" sz="1100" dirty="0"/>
              <a:t> </a:t>
            </a:r>
            <a:r>
              <a:rPr lang="hu-HU" sz="1100" dirty="0" err="1"/>
              <a:t>in</a:t>
            </a:r>
            <a:r>
              <a:rPr lang="hu-HU" sz="1100" dirty="0"/>
              <a:t> </a:t>
            </a:r>
            <a:r>
              <a:rPr lang="hu-HU" sz="1100" dirty="0" err="1"/>
              <a:t>the</a:t>
            </a:r>
            <a:r>
              <a:rPr lang="hu-HU" sz="1100" dirty="0"/>
              <a:t> </a:t>
            </a:r>
            <a:r>
              <a:rPr lang="hu-HU" sz="1100" dirty="0" err="1"/>
              <a:t>railway</a:t>
            </a:r>
            <a:r>
              <a:rPr lang="hu-HU" sz="1100" dirty="0"/>
              <a:t> </a:t>
            </a:r>
            <a:r>
              <a:rPr lang="hu-HU" sz="1100" dirty="0" err="1"/>
              <a:t>passenger</a:t>
            </a:r>
            <a:r>
              <a:rPr lang="hu-HU" sz="1100" dirty="0"/>
              <a:t> market </a:t>
            </a:r>
            <a:r>
              <a:rPr lang="hu-HU" sz="1100" dirty="0" err="1"/>
              <a:t>in</a:t>
            </a:r>
            <a:r>
              <a:rPr lang="hu-HU" sz="1100" dirty="0"/>
              <a:t> </a:t>
            </a:r>
            <a:r>
              <a:rPr lang="hu-HU" sz="1100" dirty="0" err="1"/>
              <a:t>the</a:t>
            </a:r>
            <a:r>
              <a:rPr lang="hu-HU" sz="1100" dirty="0"/>
              <a:t> </a:t>
            </a:r>
            <a:r>
              <a:rPr lang="hu-HU" sz="1100" dirty="0" err="1"/>
              <a:t>Czech</a:t>
            </a:r>
            <a:r>
              <a:rPr lang="hu-HU" sz="1100" dirty="0"/>
              <a:t> </a:t>
            </a:r>
            <a:r>
              <a:rPr lang="hu-HU" sz="1100" dirty="0" err="1"/>
              <a:t>Republic</a:t>
            </a:r>
            <a:r>
              <a:rPr lang="hu-HU" sz="1100" dirty="0"/>
              <a:t>. </a:t>
            </a:r>
            <a:r>
              <a:rPr lang="hu-HU" sz="1100" i="1" dirty="0"/>
              <a:t>Research </a:t>
            </a:r>
            <a:r>
              <a:rPr lang="hu-HU" sz="1100" i="1" dirty="0" err="1"/>
              <a:t>in</a:t>
            </a:r>
            <a:r>
              <a:rPr lang="hu-HU" sz="1100" i="1" dirty="0"/>
              <a:t> </a:t>
            </a:r>
            <a:r>
              <a:rPr lang="hu-HU" sz="1100" i="1" dirty="0" err="1"/>
              <a:t>Transportation</a:t>
            </a:r>
            <a:r>
              <a:rPr lang="hu-HU" sz="1100" i="1" dirty="0"/>
              <a:t> </a:t>
            </a:r>
            <a:r>
              <a:rPr lang="hu-HU" sz="1100" i="1" dirty="0" err="1"/>
              <a:t>Economics</a:t>
            </a:r>
            <a:r>
              <a:rPr lang="hu-HU" sz="1100" dirty="0"/>
              <a:t>, 2014, 48: 270-276.</a:t>
            </a:r>
          </a:p>
          <a:p>
            <a:r>
              <a:rPr lang="hu-HU" sz="1100" dirty="0"/>
              <a:t> </a:t>
            </a:r>
            <a:r>
              <a:rPr lang="hu-HU" sz="1100" dirty="0" smtClean="0"/>
              <a:t>van </a:t>
            </a:r>
            <a:r>
              <a:rPr lang="hu-HU" sz="1100" dirty="0"/>
              <a:t>de VELDE, </a:t>
            </a:r>
            <a:r>
              <a:rPr lang="hu-HU" sz="1100" dirty="0" err="1"/>
              <a:t>Didier</a:t>
            </a:r>
            <a:r>
              <a:rPr lang="hu-HU" sz="1100" dirty="0"/>
              <a:t>: </a:t>
            </a:r>
            <a:r>
              <a:rPr lang="hu-HU" sz="1100" dirty="0" err="1"/>
              <a:t>Long-Distance</a:t>
            </a:r>
            <a:r>
              <a:rPr lang="hu-HU" sz="1100" dirty="0"/>
              <a:t> </a:t>
            </a:r>
            <a:r>
              <a:rPr lang="hu-HU" sz="1100" dirty="0" err="1"/>
              <a:t>Bus</a:t>
            </a:r>
            <a:r>
              <a:rPr lang="hu-HU" sz="1100" dirty="0"/>
              <a:t> </a:t>
            </a:r>
            <a:r>
              <a:rPr lang="hu-HU" sz="1100" dirty="0" err="1"/>
              <a:t>Services</a:t>
            </a:r>
            <a:r>
              <a:rPr lang="hu-HU" sz="1100" dirty="0"/>
              <a:t> </a:t>
            </a:r>
            <a:r>
              <a:rPr lang="hu-HU" sz="1100" dirty="0" err="1"/>
              <a:t>in</a:t>
            </a:r>
            <a:r>
              <a:rPr lang="hu-HU" sz="1100" dirty="0"/>
              <a:t> Europe: </a:t>
            </a:r>
            <a:r>
              <a:rPr lang="hu-HU" sz="1100" dirty="0" err="1"/>
              <a:t>Concessions</a:t>
            </a:r>
            <a:r>
              <a:rPr lang="hu-HU" sz="1100" dirty="0"/>
              <a:t> </a:t>
            </a:r>
            <a:r>
              <a:rPr lang="hu-HU" sz="1100" dirty="0" err="1"/>
              <a:t>or</a:t>
            </a:r>
            <a:r>
              <a:rPr lang="hu-HU" sz="1100" dirty="0"/>
              <a:t> Free Market? </a:t>
            </a:r>
            <a:r>
              <a:rPr lang="hu-HU" sz="1100" i="1" dirty="0"/>
              <a:t>OECD International </a:t>
            </a:r>
            <a:r>
              <a:rPr lang="hu-HU" sz="1100" i="1" dirty="0" err="1"/>
              <a:t>Transport</a:t>
            </a:r>
            <a:r>
              <a:rPr lang="hu-HU" sz="1100" i="1" dirty="0"/>
              <a:t> Forum </a:t>
            </a:r>
            <a:r>
              <a:rPr lang="hu-HU" sz="1100" i="1" dirty="0" err="1"/>
              <a:t>Discussion</a:t>
            </a:r>
            <a:r>
              <a:rPr lang="hu-HU" sz="1100" i="1" dirty="0"/>
              <a:t> </a:t>
            </a:r>
            <a:r>
              <a:rPr lang="hu-HU" sz="1100" i="1" dirty="0" err="1"/>
              <a:t>Paper</a:t>
            </a:r>
            <a:r>
              <a:rPr lang="hu-HU" sz="1100" dirty="0"/>
              <a:t> No. 2009-21, December 2009 </a:t>
            </a:r>
          </a:p>
          <a:p>
            <a:r>
              <a:rPr lang="hu-HU" sz="1100" dirty="0"/>
              <a:t> </a:t>
            </a:r>
            <a:r>
              <a:rPr lang="hu-HU" sz="1100" dirty="0" smtClean="0"/>
              <a:t>WALTER</a:t>
            </a:r>
            <a:r>
              <a:rPr lang="hu-HU" sz="1100" dirty="0"/>
              <a:t>, M., HAUNERLAND, F., MOLL, R.: </a:t>
            </a:r>
            <a:r>
              <a:rPr lang="hu-HU" sz="1100" dirty="0" err="1"/>
              <a:t>Heavily</a:t>
            </a:r>
            <a:r>
              <a:rPr lang="hu-HU" sz="1100" dirty="0"/>
              <a:t> </a:t>
            </a:r>
            <a:r>
              <a:rPr lang="hu-HU" sz="1100" dirty="0" err="1"/>
              <a:t>regulated</a:t>
            </a:r>
            <a:r>
              <a:rPr lang="hu-HU" sz="1100" dirty="0"/>
              <a:t>, </a:t>
            </a:r>
            <a:r>
              <a:rPr lang="hu-HU" sz="1100" dirty="0" err="1"/>
              <a:t>but</a:t>
            </a:r>
            <a:r>
              <a:rPr lang="hu-HU" sz="1100" dirty="0"/>
              <a:t> </a:t>
            </a:r>
            <a:r>
              <a:rPr lang="hu-HU" sz="1100" dirty="0" err="1"/>
              <a:t>promising</a:t>
            </a:r>
            <a:r>
              <a:rPr lang="hu-HU" sz="1100" dirty="0"/>
              <a:t> </a:t>
            </a:r>
            <a:r>
              <a:rPr lang="hu-HU" sz="1100" dirty="0" err="1"/>
              <a:t>prospects</a:t>
            </a:r>
            <a:r>
              <a:rPr lang="hu-HU" sz="1100" dirty="0"/>
              <a:t>: </a:t>
            </a:r>
            <a:r>
              <a:rPr lang="hu-HU" sz="1100" dirty="0" err="1"/>
              <a:t>entry</a:t>
            </a:r>
            <a:r>
              <a:rPr lang="hu-HU" sz="1100" dirty="0"/>
              <a:t> </a:t>
            </a:r>
            <a:r>
              <a:rPr lang="hu-HU" sz="1100" dirty="0" err="1"/>
              <a:t>in</a:t>
            </a:r>
            <a:r>
              <a:rPr lang="hu-HU" sz="1100" dirty="0"/>
              <a:t> </a:t>
            </a:r>
            <a:r>
              <a:rPr lang="hu-HU" sz="1100" dirty="0" err="1"/>
              <a:t>the</a:t>
            </a:r>
            <a:r>
              <a:rPr lang="hu-HU" sz="1100" dirty="0"/>
              <a:t> </a:t>
            </a:r>
            <a:r>
              <a:rPr lang="hu-HU" sz="1100" dirty="0" err="1"/>
              <a:t>german</a:t>
            </a:r>
            <a:r>
              <a:rPr lang="hu-HU" sz="1100" dirty="0"/>
              <a:t> </a:t>
            </a:r>
            <a:r>
              <a:rPr lang="hu-HU" sz="1100" dirty="0" err="1"/>
              <a:t>expresscoach</a:t>
            </a:r>
            <a:r>
              <a:rPr lang="hu-HU" sz="1100" dirty="0"/>
              <a:t> market. </a:t>
            </a:r>
            <a:r>
              <a:rPr lang="hu-HU" sz="1100" i="1" dirty="0" err="1"/>
              <a:t>Transportation</a:t>
            </a:r>
            <a:r>
              <a:rPr lang="hu-HU" sz="1100" i="1" dirty="0"/>
              <a:t> Policy</a:t>
            </a:r>
            <a:r>
              <a:rPr lang="hu-HU" sz="1100" dirty="0"/>
              <a:t> 18 (2011), pp. 373–381.</a:t>
            </a:r>
          </a:p>
          <a:p>
            <a:r>
              <a:rPr lang="hu-HU" sz="1100" dirty="0"/>
              <a:t> </a:t>
            </a:r>
            <a:r>
              <a:rPr lang="hu-HU" sz="1100" dirty="0" smtClean="0"/>
              <a:t>WHITE</a:t>
            </a:r>
            <a:r>
              <a:rPr lang="hu-HU" sz="1100" dirty="0"/>
              <a:t>, Peter – ROBBINS, Derek: </a:t>
            </a:r>
            <a:r>
              <a:rPr lang="hu-HU" sz="1100" dirty="0" err="1"/>
              <a:t>Long-term</a:t>
            </a:r>
            <a:r>
              <a:rPr lang="hu-HU" sz="1100" dirty="0"/>
              <a:t> </a:t>
            </a:r>
            <a:r>
              <a:rPr lang="hu-HU" sz="1100" dirty="0" err="1"/>
              <a:t>development</a:t>
            </a:r>
            <a:r>
              <a:rPr lang="hu-HU" sz="1100" dirty="0"/>
              <a:t> of </a:t>
            </a:r>
            <a:r>
              <a:rPr lang="hu-HU" sz="1100" dirty="0" err="1"/>
              <a:t>express</a:t>
            </a:r>
            <a:r>
              <a:rPr lang="hu-HU" sz="1100" dirty="0"/>
              <a:t> </a:t>
            </a:r>
            <a:r>
              <a:rPr lang="hu-HU" sz="1100" dirty="0" err="1"/>
              <a:t>coach</a:t>
            </a:r>
            <a:r>
              <a:rPr lang="hu-HU" sz="1100" dirty="0"/>
              <a:t> </a:t>
            </a:r>
            <a:r>
              <a:rPr lang="hu-HU" sz="1100" dirty="0" err="1"/>
              <a:t>services</a:t>
            </a:r>
            <a:r>
              <a:rPr lang="hu-HU" sz="1100" dirty="0"/>
              <a:t> </a:t>
            </a:r>
            <a:r>
              <a:rPr lang="hu-HU" sz="1100" dirty="0" err="1"/>
              <a:t>in</a:t>
            </a:r>
            <a:r>
              <a:rPr lang="hu-HU" sz="1100" dirty="0"/>
              <a:t> </a:t>
            </a:r>
            <a:r>
              <a:rPr lang="hu-HU" sz="1100" dirty="0" err="1"/>
              <a:t>Britain</a:t>
            </a:r>
            <a:r>
              <a:rPr lang="hu-HU" sz="1100" dirty="0"/>
              <a:t>. </a:t>
            </a:r>
            <a:r>
              <a:rPr lang="hu-HU" sz="1100" i="1" dirty="0"/>
              <a:t>Research </a:t>
            </a:r>
            <a:r>
              <a:rPr lang="hu-HU" sz="1100" i="1" dirty="0" err="1"/>
              <a:t>in</a:t>
            </a:r>
            <a:r>
              <a:rPr lang="hu-HU" sz="1100" i="1" dirty="0"/>
              <a:t> </a:t>
            </a:r>
            <a:r>
              <a:rPr lang="hu-HU" sz="1100" i="1" dirty="0" err="1"/>
              <a:t>Transportation</a:t>
            </a:r>
            <a:r>
              <a:rPr lang="hu-HU" sz="1100" i="1" dirty="0"/>
              <a:t> </a:t>
            </a:r>
            <a:r>
              <a:rPr lang="hu-HU" sz="1100" i="1" dirty="0" err="1"/>
              <a:t>Economics</a:t>
            </a:r>
            <a:r>
              <a:rPr lang="hu-HU" sz="1100" dirty="0"/>
              <a:t>, 2012/36, 30-38. </a:t>
            </a:r>
            <a:endParaRPr lang="hu-HU" sz="1100" dirty="0" smtClean="0"/>
          </a:p>
          <a:p>
            <a:r>
              <a:rPr lang="hu-HU" sz="1100" dirty="0" smtClean="0"/>
              <a:t>Szolgáltatók és márkanevek honlapjai, </a:t>
            </a:r>
            <a:r>
              <a:rPr lang="hu-HU" sz="1100" dirty="0" err="1" smtClean="0"/>
              <a:t>facebook</a:t>
            </a:r>
            <a:r>
              <a:rPr lang="hu-HU" sz="1100" dirty="0" smtClean="0"/>
              <a:t> oldalai, éves jelentései, </a:t>
            </a:r>
            <a:r>
              <a:rPr lang="hu-HU" sz="1100" dirty="0" err="1" smtClean="0">
                <a:hlinkClick r:id="rId2"/>
              </a:rPr>
              <a:t>www.fernbusse.de</a:t>
            </a:r>
            <a:r>
              <a:rPr lang="hu-HU" sz="1100" dirty="0" smtClean="0"/>
              <a:t>  </a:t>
            </a:r>
            <a:r>
              <a:rPr lang="hu-HU" sz="1100" dirty="0" err="1" smtClean="0">
                <a:hlinkClick r:id="rId3"/>
              </a:rPr>
              <a:t>www.handelsblatt.de</a:t>
            </a:r>
            <a:r>
              <a:rPr lang="hu-HU" sz="1100" dirty="0" smtClean="0"/>
              <a:t>  </a:t>
            </a:r>
            <a:endParaRPr lang="hu-HU" sz="1100" dirty="0"/>
          </a:p>
          <a:p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36918969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2310" y="684312"/>
            <a:ext cx="8995569" cy="1017713"/>
          </a:xfrm>
        </p:spPr>
        <p:txBody>
          <a:bodyPr>
            <a:normAutofit fontScale="90000"/>
          </a:bodyPr>
          <a:lstStyle/>
          <a:p>
            <a:r>
              <a:rPr lang="hu-HU" sz="3440" dirty="0"/>
              <a:t>Szabályozási-piaci helyzetkép </a:t>
            </a:r>
            <a:br>
              <a:rPr lang="hu-HU" sz="3440" dirty="0"/>
            </a:br>
            <a:r>
              <a:rPr lang="hu-HU" dirty="0"/>
              <a:t> </a:t>
            </a:r>
            <a:r>
              <a:rPr lang="hu-HU" dirty="0" smtClean="0"/>
              <a:t>  </a:t>
            </a:r>
            <a:r>
              <a:rPr lang="hu-HU" sz="3440" dirty="0"/>
              <a:t>külföldön……..   és itthon…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0305" y="1894689"/>
            <a:ext cx="4344766" cy="432480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dirty="0" smtClean="0"/>
              <a:t>Országonként </a:t>
            </a:r>
            <a:r>
              <a:rPr lang="hu-HU" u="sng" dirty="0" smtClean="0"/>
              <a:t>nagyon változó</a:t>
            </a:r>
            <a:r>
              <a:rPr lang="hu-HU" dirty="0" smtClean="0"/>
              <a:t> a kép, de a </a:t>
            </a:r>
            <a:r>
              <a:rPr lang="hu-HU" u="sng" dirty="0" smtClean="0"/>
              <a:t>trend</a:t>
            </a:r>
            <a:r>
              <a:rPr lang="hu-HU" dirty="0" smtClean="0"/>
              <a:t> az alábbi:</a:t>
            </a:r>
          </a:p>
          <a:p>
            <a:r>
              <a:rPr lang="hu-HU" dirty="0" smtClean="0"/>
              <a:t>A </a:t>
            </a:r>
            <a:r>
              <a:rPr lang="hu-HU" dirty="0" smtClean="0">
                <a:solidFill>
                  <a:srgbClr val="00B0F0"/>
                </a:solidFill>
              </a:rPr>
              <a:t>távolsági</a:t>
            </a:r>
            <a:r>
              <a:rPr lang="hu-HU" dirty="0" smtClean="0"/>
              <a:t> közlekedés egyre inkább </a:t>
            </a:r>
            <a:r>
              <a:rPr lang="hu-HU" dirty="0" smtClean="0">
                <a:solidFill>
                  <a:srgbClr val="FF0000"/>
                </a:solidFill>
              </a:rPr>
              <a:t>liberalizált</a:t>
            </a:r>
            <a:r>
              <a:rPr lang="hu-HU" dirty="0" smtClean="0"/>
              <a:t> </a:t>
            </a:r>
            <a:r>
              <a:rPr lang="hu-HU" dirty="0" smtClean="0"/>
              <a:t>és egyre kevésbé közfinanszírozott, de magas minőségű.</a:t>
            </a:r>
          </a:p>
          <a:p>
            <a:r>
              <a:rPr lang="hu-HU" dirty="0" smtClean="0"/>
              <a:t>Az </a:t>
            </a:r>
            <a:r>
              <a:rPr lang="hu-HU" dirty="0" smtClean="0">
                <a:solidFill>
                  <a:srgbClr val="00B0F0"/>
                </a:solidFill>
              </a:rPr>
              <a:t>elővárosi</a:t>
            </a:r>
            <a:r>
              <a:rPr lang="hu-HU" dirty="0" smtClean="0"/>
              <a:t> közlekedés </a:t>
            </a:r>
            <a:r>
              <a:rPr lang="hu-HU" dirty="0" smtClean="0">
                <a:solidFill>
                  <a:srgbClr val="FFC000"/>
                </a:solidFill>
              </a:rPr>
              <a:t>helyi</a:t>
            </a:r>
            <a:r>
              <a:rPr lang="hu-HU" dirty="0" smtClean="0"/>
              <a:t> jellegű (tarifa-) szövetségi rendszerben működik</a:t>
            </a:r>
          </a:p>
          <a:p>
            <a:r>
              <a:rPr lang="hu-HU" dirty="0" smtClean="0"/>
              <a:t>A </a:t>
            </a:r>
            <a:r>
              <a:rPr lang="hu-HU" dirty="0" smtClean="0">
                <a:solidFill>
                  <a:srgbClr val="00B0F0"/>
                </a:solidFill>
              </a:rPr>
              <a:t>regionális</a:t>
            </a:r>
            <a:r>
              <a:rPr lang="hu-HU" dirty="0" smtClean="0"/>
              <a:t> szolgáltatások alapszintűek, főleg hétvégén minimálisak, alternatív megoldások fejlődnek (DRT)</a:t>
            </a:r>
          </a:p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970807" y="1915759"/>
            <a:ext cx="4024762" cy="463744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dirty="0" smtClean="0"/>
              <a:t>Itthon egyszerű a helyzet:</a:t>
            </a:r>
          </a:p>
          <a:p>
            <a:r>
              <a:rPr lang="hu-HU" dirty="0" smtClean="0"/>
              <a:t>Gyakorlatilag MINDEN </a:t>
            </a:r>
            <a:r>
              <a:rPr lang="hu-HU" dirty="0" smtClean="0">
                <a:solidFill>
                  <a:srgbClr val="00B0F0"/>
                </a:solidFill>
              </a:rPr>
              <a:t>országos, elővárosi és regionális </a:t>
            </a:r>
            <a:r>
              <a:rPr lang="hu-HU" dirty="0" smtClean="0"/>
              <a:t>személyszállítás</a:t>
            </a:r>
            <a:r>
              <a:rPr lang="hu-HU" dirty="0" smtClean="0">
                <a:solidFill>
                  <a:srgbClr val="00B0F0"/>
                </a:solidFill>
              </a:rPr>
              <a:t> </a:t>
            </a:r>
            <a:r>
              <a:rPr lang="hu-HU" dirty="0" smtClean="0">
                <a:solidFill>
                  <a:srgbClr val="92D050"/>
                </a:solidFill>
              </a:rPr>
              <a:t>PSO, azaz közfinanszírozott közszolgáltatás</a:t>
            </a:r>
            <a:r>
              <a:rPr lang="hu-HU" dirty="0" smtClean="0"/>
              <a:t>.  A </a:t>
            </a:r>
            <a:r>
              <a:rPr lang="hu-HU" dirty="0" smtClean="0">
                <a:solidFill>
                  <a:srgbClr val="FFC000"/>
                </a:solidFill>
              </a:rPr>
              <a:t>helyi </a:t>
            </a:r>
            <a:r>
              <a:rPr lang="hu-HU" dirty="0" smtClean="0"/>
              <a:t>is.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Kereskedelmi</a:t>
            </a:r>
            <a:r>
              <a:rPr lang="hu-HU" dirty="0" smtClean="0"/>
              <a:t> alapú, ill. liberalizált menetrend szerinti közforgalmú személyszállítási szolgáltatás gyakorlatilag  nincs. </a:t>
            </a:r>
          </a:p>
          <a:p>
            <a:r>
              <a:rPr lang="hu-HU" dirty="0" smtClean="0"/>
              <a:t>Ennek ellenre </a:t>
            </a:r>
            <a:r>
              <a:rPr lang="hu-HU" dirty="0" smtClean="0">
                <a:solidFill>
                  <a:srgbClr val="92D050"/>
                </a:solidFill>
              </a:rPr>
              <a:t>kínálati jellegű </a:t>
            </a:r>
            <a:r>
              <a:rPr lang="hu-HU" dirty="0" smtClean="0"/>
              <a:t>a menetrend, minimális piaci réssel.</a:t>
            </a:r>
          </a:p>
          <a:p>
            <a:pPr marL="0" indent="0">
              <a:buNone/>
            </a:pPr>
            <a:r>
              <a:rPr lang="hu-HU" i="1" dirty="0" smtClean="0"/>
              <a:t>   (((Ez egyedülálló kombináció)))</a:t>
            </a:r>
          </a:p>
          <a:p>
            <a:endParaRPr lang="hu-HU" i="1" dirty="0" smtClean="0"/>
          </a:p>
        </p:txBody>
      </p:sp>
    </p:spTree>
    <p:extLst>
      <p:ext uri="{BB962C8B-B14F-4D97-AF65-F5344CB8AC3E}">
        <p14:creationId xmlns:p14="http://schemas.microsoft.com/office/powerpoint/2010/main" val="31330072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30425" y="593102"/>
            <a:ext cx="6536726" cy="1092200"/>
          </a:xfrm>
        </p:spPr>
        <p:txBody>
          <a:bodyPr/>
          <a:lstStyle/>
          <a:p>
            <a:r>
              <a:rPr lang="hu-HU" dirty="0" smtClean="0"/>
              <a:t>„Liberalizáció” mérföldkövek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24002" y="1281179"/>
            <a:ext cx="7500033" cy="4572711"/>
          </a:xfrm>
        </p:spPr>
        <p:txBody>
          <a:bodyPr>
            <a:noAutofit/>
          </a:bodyPr>
          <a:lstStyle/>
          <a:p>
            <a:pPr>
              <a:buNone/>
            </a:pPr>
            <a:endParaRPr lang="hu-HU" sz="2676" dirty="0"/>
          </a:p>
          <a:p>
            <a:r>
              <a:rPr lang="hu-HU" sz="2676" dirty="0">
                <a:solidFill>
                  <a:srgbClr val="FF0000"/>
                </a:solidFill>
              </a:rPr>
              <a:t>1980-85: Egyesült Királyság</a:t>
            </a:r>
          </a:p>
          <a:p>
            <a:r>
              <a:rPr lang="hu-HU" sz="2676" dirty="0">
                <a:solidFill>
                  <a:srgbClr val="FF0000"/>
                </a:solidFill>
              </a:rPr>
              <a:t>1980/90-es évek: </a:t>
            </a:r>
            <a:r>
              <a:rPr lang="hu-HU" sz="2676" dirty="0" smtClean="0">
                <a:solidFill>
                  <a:srgbClr val="FF0000"/>
                </a:solidFill>
              </a:rPr>
              <a:t>Skandinávia, Benelux…</a:t>
            </a:r>
            <a:endParaRPr lang="hu-HU" sz="2676" dirty="0">
              <a:solidFill>
                <a:srgbClr val="FF0000"/>
              </a:solidFill>
            </a:endParaRPr>
          </a:p>
          <a:p>
            <a:r>
              <a:rPr lang="hu-HU" sz="2676" dirty="0"/>
              <a:t>1990-es évektől: több volt szocialista ország</a:t>
            </a:r>
          </a:p>
          <a:p>
            <a:r>
              <a:rPr lang="hu-HU" sz="2676" dirty="0" smtClean="0"/>
              <a:t>2004-15</a:t>
            </a:r>
            <a:r>
              <a:rPr lang="hu-HU" sz="2676" dirty="0"/>
              <a:t>: Olaszország</a:t>
            </a:r>
          </a:p>
          <a:p>
            <a:r>
              <a:rPr lang="hu-HU" sz="2676" dirty="0">
                <a:solidFill>
                  <a:srgbClr val="FF0000"/>
                </a:solidFill>
              </a:rPr>
              <a:t>2013: Németország</a:t>
            </a:r>
          </a:p>
          <a:p>
            <a:r>
              <a:rPr lang="hu-HU" sz="2676" dirty="0">
                <a:solidFill>
                  <a:srgbClr val="FF0000"/>
                </a:solidFill>
              </a:rPr>
              <a:t>2015: </a:t>
            </a:r>
            <a:r>
              <a:rPr lang="hu-HU" sz="2676" dirty="0" smtClean="0">
                <a:solidFill>
                  <a:srgbClr val="FF0000"/>
                </a:solidFill>
              </a:rPr>
              <a:t>Franciaország, Ausztria</a:t>
            </a:r>
          </a:p>
          <a:p>
            <a:r>
              <a:rPr lang="hu-HU" sz="2676" dirty="0" smtClean="0">
                <a:solidFill>
                  <a:srgbClr val="FF0000"/>
                </a:solidFill>
              </a:rPr>
              <a:t>2017: Svájc</a:t>
            </a:r>
            <a:endParaRPr lang="hu-HU" sz="2676" dirty="0">
              <a:solidFill>
                <a:srgbClr val="FF0000"/>
              </a:solidFill>
            </a:endParaRPr>
          </a:p>
          <a:p>
            <a:r>
              <a:rPr lang="hu-HU" sz="2676" dirty="0"/>
              <a:t>20??: Magyarország</a:t>
            </a:r>
          </a:p>
        </p:txBody>
      </p:sp>
    </p:spTree>
    <p:extLst>
      <p:ext uri="{BB962C8B-B14F-4D97-AF65-F5344CB8AC3E}">
        <p14:creationId xmlns:p14="http://schemas.microsoft.com/office/powerpoint/2010/main" val="281831718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cs\Documents\2015 év\Expresszbusz coach\Posztok\Országok szolgáltatói\LONDON AIRPORT\517-1759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25" y="198701"/>
            <a:ext cx="4082517" cy="306068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5521268" y="386679"/>
            <a:ext cx="3165152" cy="168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160" dirty="0"/>
              <a:t>Nagy-Britannia</a:t>
            </a:r>
          </a:p>
        </p:txBody>
      </p:sp>
      <p:pic>
        <p:nvPicPr>
          <p:cNvPr id="7" name="Picture 2" descr="C:\Users\acs\Documents\2015 év\Expresszbusz coach\Posztok\London airport easybus greenline nationalexpress terravison\518-1809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618" y="3594196"/>
            <a:ext cx="4197266" cy="3146708"/>
          </a:xfrm>
          <a:prstGeom prst="rect">
            <a:avLst/>
          </a:prstGeom>
          <a:noFill/>
        </p:spPr>
      </p:pic>
      <p:pic>
        <p:nvPicPr>
          <p:cNvPr id="6" name="Picture 2" descr="C:\Users\acs\Documents\2015 év\Expresszbusz coach\Posztok\megabus chix BRIANSOU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0323" y="2095581"/>
            <a:ext cx="4240933" cy="3096344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4797196" y="5407629"/>
            <a:ext cx="4198373" cy="558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58" dirty="0"/>
              <a:t>Big5: NE, GA, F, SC, A</a:t>
            </a:r>
          </a:p>
        </p:txBody>
      </p:sp>
    </p:spTree>
    <p:extLst>
      <p:ext uri="{BB962C8B-B14F-4D97-AF65-F5344CB8AC3E}">
        <p14:creationId xmlns:p14="http://schemas.microsoft.com/office/powerpoint/2010/main" val="7089868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cs\Documents\2015 év\Expresszbusz coach\PREZI\P1100461 greenline easyb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3923" y="2965855"/>
            <a:ext cx="4781646" cy="3587345"/>
          </a:xfrm>
          <a:prstGeom prst="rect">
            <a:avLst/>
          </a:prstGeom>
          <a:noFill/>
        </p:spPr>
      </p:pic>
      <p:pic>
        <p:nvPicPr>
          <p:cNvPr id="13316" name="Picture 4" descr="C:\Users\acs\Documents\2015 év\Expresszbusz coach\PREZI\521-2118_IMG greenline easybus b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03" y="661909"/>
            <a:ext cx="4680764" cy="3509190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5491201" y="1625217"/>
            <a:ext cx="3165152" cy="61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440" dirty="0"/>
              <a:t>konszolidáció</a:t>
            </a:r>
          </a:p>
        </p:txBody>
      </p:sp>
    </p:spTree>
    <p:extLst>
      <p:ext uri="{BB962C8B-B14F-4D97-AF65-F5344CB8AC3E}">
        <p14:creationId xmlns:p14="http://schemas.microsoft.com/office/powerpoint/2010/main" val="231059514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cs\Documents\2015 év\Expresszbusz coach\Posztok\Országok szolgáltatói\SVÉDORSZÁG\P1110331 bus4y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97" y="2863754"/>
            <a:ext cx="6880764" cy="5162169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-11844" y="1830291"/>
            <a:ext cx="3165152" cy="61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440" dirty="0"/>
              <a:t>Svédország</a:t>
            </a:r>
          </a:p>
        </p:txBody>
      </p:sp>
      <p:pic>
        <p:nvPicPr>
          <p:cNvPr id="17411" name="Picture 3" descr="C:\Users\acs\Documents\2015 év\Expresszbusz coach\Posztok\Országok szolgáltatói\SVÉDORSZÁG\P1120260 swebus parhuzam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721" y="180256"/>
            <a:ext cx="4939823" cy="3706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80938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16200000">
            <a:off x="-659779" y="3046546"/>
            <a:ext cx="3168352" cy="1092200"/>
          </a:xfrm>
        </p:spPr>
        <p:txBody>
          <a:bodyPr/>
          <a:lstStyle/>
          <a:p>
            <a:r>
              <a:rPr lang="hu-HU" dirty="0" smtClean="0"/>
              <a:t>Norvégia</a:t>
            </a:r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65" y="468288"/>
            <a:ext cx="7189729" cy="589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57659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18355</TotalTime>
  <Words>607</Words>
  <Application>Microsoft Office PowerPoint</Application>
  <PresentationFormat>Egyéni</PresentationFormat>
  <Paragraphs>84</Paragraphs>
  <Slides>32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1_Alapértelmezett terv</vt:lpstr>
      <vt:lpstr>A nyitott autóbuszos piacok tapasztalatai Közép-Európában  BUSEXPO 2019  Közszolgáltatási szekció Zsámbék</vt:lpstr>
      <vt:lpstr>PSO ill. kereskedelmi alapú szolgáltatások definiálása</vt:lpstr>
      <vt:lpstr>Hogyan zajlik a verseny? Kereskedelmi, ill. PSO alapú szolgáltatásoknál</vt:lpstr>
      <vt:lpstr>Szabályozási-piaci helyzetkép     külföldön……..   és itthon…</vt:lpstr>
      <vt:lpstr>„Liberalizáció” mérföldkövek</vt:lpstr>
      <vt:lpstr>PowerPoint bemutató</vt:lpstr>
      <vt:lpstr>PowerPoint bemutató</vt:lpstr>
      <vt:lpstr>PowerPoint bemutató</vt:lpstr>
      <vt:lpstr>Norvégia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Flixbus + Westbus</vt:lpstr>
      <vt:lpstr>PowerPoint bemutató</vt:lpstr>
      <vt:lpstr>Flixbus + Eurolines + BerlinLinienBus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Francia-német verseny</vt:lpstr>
      <vt:lpstr>PowerPoint bemutató</vt:lpstr>
      <vt:lpstr>PowerPoint bemutató</vt:lpstr>
      <vt:lpstr>PowerPoint bemutató</vt:lpstr>
      <vt:lpstr>PowerPoint bemutató</vt:lpstr>
      <vt:lpstr>Tanulságok</vt:lpstr>
      <vt:lpstr>PowerPoint bemutató</vt:lpstr>
    </vt:vector>
  </TitlesOfParts>
  <Company>KTI Közlekedéstudományi Intézet Nonprofit Kft.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Közlekedésbiztonság, Környezetvédelem</dc:title>
  <dc:subject>grafikon, térkép, táblázat</dc:subject>
  <dc:creator>Garda Zsolt Béla</dc:creator>
  <cp:keywords>TREND</cp:keywords>
  <dc:description>Szerkesztette, készítette és látvány: GARDA Zsolt Béla</dc:description>
  <cp:lastModifiedBy>Ács Balázs</cp:lastModifiedBy>
  <cp:revision>572</cp:revision>
  <cp:lastPrinted>2014-03-11T15:18:30Z</cp:lastPrinted>
  <dcterms:created xsi:type="dcterms:W3CDTF">2004-10-12T19:04:48Z</dcterms:created>
  <dcterms:modified xsi:type="dcterms:W3CDTF">2019-05-06T22:59:05Z</dcterms:modified>
</cp:coreProperties>
</file>