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58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abó András" initials="SA" lastIdx="0" clrIdx="0">
    <p:extLst>
      <p:ext uri="{19B8F6BF-5375-455C-9EA6-DF929625EA0E}">
        <p15:presenceInfo xmlns:p15="http://schemas.microsoft.com/office/powerpoint/2012/main" userId="S-1-5-21-2506455157-2051165402-772624748-1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70"/>
    <a:srgbClr val="B02024"/>
    <a:srgbClr val="1D5776"/>
    <a:srgbClr val="595958"/>
    <a:srgbClr val="BA2F29"/>
    <a:srgbClr val="2F6A8C"/>
    <a:srgbClr val="00FFFF"/>
    <a:srgbClr val="85B8D7"/>
    <a:srgbClr val="2E6A8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0DDE7-D170-4557-9957-039A73CFEDBD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575FA-3327-40CE-A47C-F837D31976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848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NYITÓ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271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Semleges dia, szünetekhez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835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MODERÁTOR felvezetéséhez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093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Előadói</a:t>
            </a:r>
            <a:r>
              <a:rPr lang="hu-HU" b="1" baseline="0" dirty="0" smtClean="0"/>
              <a:t> háttérdia, de saját </a:t>
            </a:r>
            <a:r>
              <a:rPr lang="hu-HU" b="1" baseline="0" dirty="0" err="1" smtClean="0"/>
              <a:t>ppt</a:t>
            </a:r>
            <a:r>
              <a:rPr lang="hu-HU" b="1" baseline="0" dirty="0" smtClean="0"/>
              <a:t>. várható!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1365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smtClean="0"/>
              <a:t>Előadói</a:t>
            </a:r>
            <a:r>
              <a:rPr lang="hu-HU" b="1" baseline="0" dirty="0" smtClean="0"/>
              <a:t> háttérdia, de saját </a:t>
            </a:r>
            <a:r>
              <a:rPr lang="hu-HU" b="1" baseline="0" dirty="0" err="1" smtClean="0"/>
              <a:t>ppt</a:t>
            </a:r>
            <a:r>
              <a:rPr lang="hu-HU" b="1" baseline="0" dirty="0" smtClean="0"/>
              <a:t>. várható!</a:t>
            </a:r>
            <a:endParaRPr lang="hu-HU" b="1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2681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Előadói</a:t>
            </a:r>
            <a:r>
              <a:rPr lang="hu-HU" b="1" baseline="0" dirty="0" smtClean="0"/>
              <a:t> háttérdia, de saját </a:t>
            </a:r>
            <a:r>
              <a:rPr lang="hu-HU" b="1" baseline="0" dirty="0" err="1" smtClean="0"/>
              <a:t>ppt</a:t>
            </a:r>
            <a:r>
              <a:rPr lang="hu-HU" b="1" baseline="0" dirty="0" smtClean="0"/>
              <a:t>. várható!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70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Előadói</a:t>
            </a:r>
            <a:r>
              <a:rPr lang="hu-HU" b="1" baseline="0" dirty="0" smtClean="0"/>
              <a:t> háttérdia, de saját </a:t>
            </a:r>
            <a:r>
              <a:rPr lang="hu-HU" b="1" baseline="0" dirty="0" err="1" smtClean="0"/>
              <a:t>ppt</a:t>
            </a:r>
            <a:r>
              <a:rPr lang="hu-HU" b="1" baseline="0" dirty="0" smtClean="0"/>
              <a:t>. várható!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589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Előadói</a:t>
            </a:r>
            <a:r>
              <a:rPr lang="hu-HU" b="1" baseline="0" dirty="0" smtClean="0"/>
              <a:t> háttérdia, de saját </a:t>
            </a:r>
            <a:r>
              <a:rPr lang="hu-HU" b="1" baseline="0" dirty="0" err="1" smtClean="0"/>
              <a:t>ppt</a:t>
            </a:r>
            <a:r>
              <a:rPr lang="hu-HU" b="1" baseline="0" dirty="0" smtClean="0"/>
              <a:t>. lesz!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656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MODERÁTOR</a:t>
            </a:r>
            <a:r>
              <a:rPr lang="hu-HU" b="1" baseline="0" dirty="0" smtClean="0"/>
              <a:t> ülészáró összefoglalójához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795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ZÁRÓ!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575FA-3327-40CE-A47C-F837D319764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16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787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73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76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91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44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765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22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636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91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515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36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3DA4-C0CE-48CF-83D9-A99C0DE55CC0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EA97C-DE9A-4F60-A0F6-A1829CB176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09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-17593" y="0"/>
            <a:ext cx="9161593" cy="646803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-17593" y="3994070"/>
            <a:ext cx="9161593" cy="28633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0" y="554018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dirty="0" smtClean="0">
                <a:solidFill>
                  <a:srgbClr val="00FFFF"/>
                </a:solidFill>
              </a:rPr>
              <a:t>KÖSZÖNTJÜK VENDÉGEINKET!</a:t>
            </a:r>
            <a:endParaRPr lang="hu-HU" sz="5400" dirty="0">
              <a:solidFill>
                <a:srgbClr val="00FFFF"/>
              </a:solidFill>
            </a:endParaRPr>
          </a:p>
        </p:txBody>
      </p:sp>
      <p:grpSp>
        <p:nvGrpSpPr>
          <p:cNvPr id="6" name="Csoportba foglalás 5"/>
          <p:cNvGrpSpPr>
            <a:grpSpLocks noChangeAspect="1"/>
          </p:cNvGrpSpPr>
          <p:nvPr/>
        </p:nvGrpSpPr>
        <p:grpSpPr>
          <a:xfrm>
            <a:off x="-1" y="3957455"/>
            <a:ext cx="9144001" cy="1332000"/>
            <a:chOff x="-2288162" y="1899137"/>
            <a:chExt cx="16631519" cy="2422702"/>
          </a:xfrm>
        </p:grpSpPr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288160" y="1899137"/>
              <a:ext cx="16631517" cy="2422702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/>
          </p:nvSpPr>
          <p:spPr>
            <a:xfrm>
              <a:off x="-2288162" y="1913204"/>
              <a:ext cx="7234359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0" y="67237"/>
            <a:ext cx="9126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85B8D7"/>
                </a:solidFill>
              </a:rPr>
              <a:t>XXV. Országos Személyszállítási Szakmai Konferencia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KÜLÖNJÁRATI SZEKCIÓ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-17592" y="1454155"/>
            <a:ext cx="91440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40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„Rögös úton” </a:t>
            </a:r>
            <a:endParaRPr lang="hu-HU" sz="4400" cap="all" dirty="0" smtClean="0">
              <a:solidFill>
                <a:srgbClr val="00FFFF"/>
              </a:solidFill>
              <a:effectLst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8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A különjárati autóbuszos személyszállítás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8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régi és új kihívásai</a:t>
            </a:r>
            <a:endParaRPr lang="hu-HU" sz="3200" cap="all" dirty="0">
              <a:solidFill>
                <a:srgbClr val="00FFFF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35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-17593" y="0"/>
            <a:ext cx="9161593" cy="646803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-17593" y="3994070"/>
            <a:ext cx="9161593" cy="28633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6" name="Csoportba foglalás 5"/>
          <p:cNvGrpSpPr>
            <a:grpSpLocks noChangeAspect="1"/>
          </p:cNvGrpSpPr>
          <p:nvPr/>
        </p:nvGrpSpPr>
        <p:grpSpPr>
          <a:xfrm>
            <a:off x="-1" y="5261814"/>
            <a:ext cx="9144001" cy="1332000"/>
            <a:chOff x="-2288162" y="1899137"/>
            <a:chExt cx="16631519" cy="2422702"/>
          </a:xfrm>
        </p:grpSpPr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288160" y="1899137"/>
              <a:ext cx="16631517" cy="2422702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/>
          </p:nvSpPr>
          <p:spPr>
            <a:xfrm>
              <a:off x="-2288162" y="1913204"/>
              <a:ext cx="7234359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0" y="67237"/>
            <a:ext cx="9126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85B8D7"/>
                </a:solidFill>
              </a:rPr>
              <a:t>XXV. Országos Személyszállítási Szakmai Konferencia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KÜLÖNJÁRATI SZEKCIÓ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-17592" y="2032376"/>
            <a:ext cx="91440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40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„Rögös úton” </a:t>
            </a:r>
            <a:endParaRPr lang="hu-HU" sz="4400" cap="all" dirty="0" smtClean="0">
              <a:solidFill>
                <a:srgbClr val="00FFFF"/>
              </a:solidFill>
              <a:effectLst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8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A különjárati autóbuszos személyszállítás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8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régi és új kihívásai</a:t>
            </a:r>
            <a:endParaRPr lang="hu-HU" sz="3200" cap="all" dirty="0">
              <a:solidFill>
                <a:srgbClr val="00FFFF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3" y="-5112"/>
            <a:ext cx="9153276" cy="1385047"/>
          </a:xfrm>
          <a:prstGeom prst="rect">
            <a:avLst/>
          </a:prstGeom>
          <a:solidFill>
            <a:srgbClr val="2F6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" name="Csoportba foglalás 3"/>
          <p:cNvGrpSpPr>
            <a:grpSpLocks noChangeAspect="1"/>
          </p:cNvGrpSpPr>
          <p:nvPr/>
        </p:nvGrpSpPr>
        <p:grpSpPr>
          <a:xfrm>
            <a:off x="-2" y="5544212"/>
            <a:ext cx="9162553" cy="1332000"/>
            <a:chOff x="-2321905" y="1899137"/>
            <a:chExt cx="16665262" cy="2422702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321903" y="1899137"/>
              <a:ext cx="16665260" cy="2422702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/>
          </p:nvSpPr>
          <p:spPr>
            <a:xfrm>
              <a:off x="-2321905" y="1913204"/>
              <a:ext cx="7268104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0" y="53790"/>
            <a:ext cx="9126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solidFill>
                  <a:schemeClr val="bg1"/>
                </a:solidFill>
              </a:rPr>
              <a:t>XXV. Országos Személyszállítási Szakmai Konferencia, különjárati szekció</a:t>
            </a:r>
            <a:endParaRPr lang="hu-HU" sz="17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-3" y="2514774"/>
            <a:ext cx="91264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Moderátor:</a:t>
            </a:r>
          </a:p>
          <a:p>
            <a:pPr algn="ctr"/>
            <a:r>
              <a:rPr lang="hu-HU" sz="3600" b="1" dirty="0" smtClean="0">
                <a:solidFill>
                  <a:srgbClr val="2F6A8C"/>
                </a:solidFill>
              </a:rPr>
              <a:t>Dr. Erdei Bálint</a:t>
            </a:r>
          </a:p>
          <a:p>
            <a:pPr algn="ctr"/>
            <a:r>
              <a:rPr lang="hu-HU" b="1" dirty="0" smtClean="0"/>
              <a:t>a Magyar Utazási Irodák Szövetsége alelnöke</a:t>
            </a:r>
            <a:endParaRPr lang="hu-HU" sz="1600" b="1" dirty="0"/>
          </a:p>
        </p:txBody>
      </p:sp>
      <p:sp>
        <p:nvSpPr>
          <p:cNvPr id="13" name="Téglalap 12"/>
          <p:cNvSpPr/>
          <p:nvPr/>
        </p:nvSpPr>
        <p:spPr>
          <a:xfrm>
            <a:off x="-3" y="340107"/>
            <a:ext cx="912641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2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„Rögös úton” </a:t>
            </a:r>
            <a:endParaRPr lang="hu-HU" sz="3600" cap="all" dirty="0">
              <a:solidFill>
                <a:srgbClr val="00FFFF"/>
              </a:solidFill>
              <a:ea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A különjárati autóbuszos </a:t>
            </a:r>
            <a:r>
              <a:rPr lang="hu-HU" sz="2000" cap="all" dirty="0" smtClean="0">
                <a:solidFill>
                  <a:srgbClr val="00FFFF"/>
                </a:solidFill>
                <a:ea typeface="Times New Roman" panose="02020603050405020304" pitchFamily="18" charset="0"/>
              </a:rPr>
              <a:t>személyszállítás régi </a:t>
            </a: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és új kihívásai</a:t>
            </a:r>
            <a:endParaRPr lang="hu-HU" sz="2400" cap="all" dirty="0">
              <a:solidFill>
                <a:srgbClr val="00FFFF"/>
              </a:solidFill>
              <a:ea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-3" y="1389018"/>
            <a:ext cx="9162553" cy="108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9" name="Csoportba foglalás 18"/>
          <p:cNvGrpSpPr/>
          <p:nvPr/>
        </p:nvGrpSpPr>
        <p:grpSpPr>
          <a:xfrm>
            <a:off x="2284890" y="4264338"/>
            <a:ext cx="4583489" cy="1006684"/>
            <a:chOff x="2637582" y="4311605"/>
            <a:chExt cx="4583489" cy="1006684"/>
          </a:xfrm>
        </p:grpSpPr>
        <p:pic>
          <p:nvPicPr>
            <p:cNvPr id="15" name="Kép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12112" y="4311605"/>
              <a:ext cx="1036622" cy="1006684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3231" y="4326595"/>
              <a:ext cx="1627840" cy="976704"/>
            </a:xfrm>
            <a:prstGeom prst="rect">
              <a:avLst/>
            </a:prstGeom>
          </p:spPr>
        </p:pic>
        <p:pic>
          <p:nvPicPr>
            <p:cNvPr id="17" name="Picture 2" descr="KÃ©ptalÃ¡lat a kÃ¶vetkezÅre: âmagyar turisztikai szÃ¶vetsÃ©gâ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582" y="4353718"/>
              <a:ext cx="922457" cy="922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églalap 17"/>
          <p:cNvSpPr/>
          <p:nvPr/>
        </p:nvSpPr>
        <p:spPr>
          <a:xfrm>
            <a:off x="-1" y="1555400"/>
            <a:ext cx="9126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b="1" dirty="0" smtClean="0">
                <a:solidFill>
                  <a:srgbClr val="2F6A8C"/>
                </a:solidFill>
                <a:effectLst/>
                <a:ea typeface="Times New Roman" panose="02020603050405020304" pitchFamily="18" charset="0"/>
              </a:rPr>
              <a:t>Házigazda: a Magyar Turisztikai Szövetség és a Magyar Utazási Irodák Szövetsége  </a:t>
            </a:r>
            <a:endParaRPr lang="hu-HU" sz="1600" b="1" dirty="0">
              <a:solidFill>
                <a:srgbClr val="2F6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3" y="-5112"/>
            <a:ext cx="9153276" cy="1385047"/>
          </a:xfrm>
          <a:prstGeom prst="rect">
            <a:avLst/>
          </a:prstGeom>
          <a:solidFill>
            <a:srgbClr val="2F6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" name="Csoportba foglalás 3"/>
          <p:cNvGrpSpPr>
            <a:grpSpLocks noChangeAspect="1"/>
          </p:cNvGrpSpPr>
          <p:nvPr/>
        </p:nvGrpSpPr>
        <p:grpSpPr>
          <a:xfrm>
            <a:off x="-2" y="5544212"/>
            <a:ext cx="9162553" cy="1332000"/>
            <a:chOff x="-2321905" y="1899137"/>
            <a:chExt cx="16665262" cy="2422702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321903" y="1899137"/>
              <a:ext cx="16665260" cy="2422702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/>
          </p:nvSpPr>
          <p:spPr>
            <a:xfrm>
              <a:off x="-2321905" y="1913204"/>
              <a:ext cx="7268104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0" y="53790"/>
            <a:ext cx="9126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solidFill>
                  <a:schemeClr val="bg1"/>
                </a:solidFill>
              </a:rPr>
              <a:t>XXV. Országos Személyszállítási Szakmai Konferencia, különjárati szekció</a:t>
            </a:r>
            <a:endParaRPr lang="hu-HU" sz="17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3431" y="2914624"/>
            <a:ext cx="9126408" cy="92333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BA2F29"/>
                </a:solidFill>
              </a:rPr>
              <a:t>Péterffy Balázs</a:t>
            </a:r>
          </a:p>
          <a:p>
            <a:pPr algn="ctr"/>
            <a:r>
              <a:rPr lang="hu-HU" b="1" dirty="0" smtClean="0"/>
              <a:t>a Klebelsberg Központ elnökhelyettese</a:t>
            </a:r>
            <a:endParaRPr lang="hu-HU" sz="1600" b="1" dirty="0"/>
          </a:p>
        </p:txBody>
      </p:sp>
      <p:sp>
        <p:nvSpPr>
          <p:cNvPr id="13" name="Téglalap 12"/>
          <p:cNvSpPr/>
          <p:nvPr/>
        </p:nvSpPr>
        <p:spPr>
          <a:xfrm>
            <a:off x="-3" y="340107"/>
            <a:ext cx="912641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2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„Rögös úton” </a:t>
            </a:r>
            <a:endParaRPr lang="hu-HU" sz="3600" cap="all" dirty="0">
              <a:solidFill>
                <a:srgbClr val="00FFFF"/>
              </a:solidFill>
              <a:ea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A különjárati autóbuszos </a:t>
            </a:r>
            <a:r>
              <a:rPr lang="hu-HU" sz="2000" cap="all" dirty="0" smtClean="0">
                <a:solidFill>
                  <a:srgbClr val="00FFFF"/>
                </a:solidFill>
                <a:ea typeface="Times New Roman" panose="02020603050405020304" pitchFamily="18" charset="0"/>
              </a:rPr>
              <a:t>személyszállítás régi </a:t>
            </a: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és új kihívásai</a:t>
            </a:r>
            <a:endParaRPr lang="hu-HU" sz="2400" cap="all" dirty="0">
              <a:solidFill>
                <a:srgbClr val="00FFFF"/>
              </a:solidFill>
              <a:ea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-3" y="1389018"/>
            <a:ext cx="9162553" cy="108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0" y="1813820"/>
            <a:ext cx="9126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b="1" dirty="0">
                <a:ea typeface="Times New Roman" panose="02020603050405020304" pitchFamily="18" charset="0"/>
              </a:rPr>
              <a:t>Tanulók biztonságos közlekedése. </a:t>
            </a:r>
            <a:endParaRPr lang="hu-HU" sz="2400" b="1" dirty="0" smtClean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u-HU" sz="2400" b="1" dirty="0" smtClean="0">
                <a:ea typeface="Times New Roman" panose="02020603050405020304" pitchFamily="18" charset="0"/>
              </a:rPr>
              <a:t>Tanulók </a:t>
            </a:r>
            <a:r>
              <a:rPr lang="hu-HU" sz="2400" b="1" dirty="0">
                <a:ea typeface="Times New Roman" panose="02020603050405020304" pitchFamily="18" charset="0"/>
              </a:rPr>
              <a:t>szállításával kapcsolatos </a:t>
            </a:r>
            <a:r>
              <a:rPr lang="hu-HU" sz="2400" b="1" dirty="0" smtClean="0">
                <a:ea typeface="Times New Roman" panose="02020603050405020304" pitchFamily="18" charset="0"/>
              </a:rPr>
              <a:t>feladatok. </a:t>
            </a:r>
            <a:endParaRPr lang="hu-HU" sz="3600" dirty="0">
              <a:ea typeface="Calibri" panose="020F0502020204030204" pitchFamily="34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4999" y="4107761"/>
            <a:ext cx="2390343" cy="107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3" y="-5112"/>
            <a:ext cx="9153276" cy="1385047"/>
          </a:xfrm>
          <a:prstGeom prst="rect">
            <a:avLst/>
          </a:prstGeom>
          <a:solidFill>
            <a:srgbClr val="2F6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" name="Csoportba foglalás 3"/>
          <p:cNvGrpSpPr>
            <a:grpSpLocks noChangeAspect="1"/>
          </p:cNvGrpSpPr>
          <p:nvPr/>
        </p:nvGrpSpPr>
        <p:grpSpPr>
          <a:xfrm>
            <a:off x="-2" y="5544212"/>
            <a:ext cx="9162553" cy="1332000"/>
            <a:chOff x="-2321905" y="1899137"/>
            <a:chExt cx="16665262" cy="2422702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321903" y="1899137"/>
              <a:ext cx="16665260" cy="2422702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/>
          </p:nvSpPr>
          <p:spPr>
            <a:xfrm>
              <a:off x="-2321905" y="1913204"/>
              <a:ext cx="7268104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0" y="53790"/>
            <a:ext cx="9126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solidFill>
                  <a:schemeClr val="bg1"/>
                </a:solidFill>
              </a:rPr>
              <a:t>XXV. Országos Személyszállítási Szakmai Konferencia, különjárati szekció</a:t>
            </a:r>
            <a:endParaRPr lang="hu-HU" sz="17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3431" y="2914624"/>
            <a:ext cx="9126408" cy="92333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595958"/>
                </a:solidFill>
              </a:rPr>
              <a:t>Dr. </a:t>
            </a:r>
            <a:r>
              <a:rPr lang="hu-HU" sz="3600" b="1" dirty="0" err="1" smtClean="0">
                <a:solidFill>
                  <a:srgbClr val="595958"/>
                </a:solidFill>
              </a:rPr>
              <a:t>Princzinger</a:t>
            </a:r>
            <a:r>
              <a:rPr lang="hu-HU" sz="3600" b="1" dirty="0" smtClean="0">
                <a:solidFill>
                  <a:srgbClr val="595958"/>
                </a:solidFill>
              </a:rPr>
              <a:t> Péter</a:t>
            </a:r>
          </a:p>
          <a:p>
            <a:pPr algn="ctr"/>
            <a:r>
              <a:rPr lang="hu-HU" b="1" dirty="0" smtClean="0"/>
              <a:t>a Magyar Turisztikai Szövetség Alapítvány elnöke</a:t>
            </a:r>
            <a:endParaRPr lang="hu-HU" sz="1600" b="1" dirty="0"/>
          </a:p>
        </p:txBody>
      </p:sp>
      <p:sp>
        <p:nvSpPr>
          <p:cNvPr id="13" name="Téglalap 12"/>
          <p:cNvSpPr/>
          <p:nvPr/>
        </p:nvSpPr>
        <p:spPr>
          <a:xfrm>
            <a:off x="-3" y="340107"/>
            <a:ext cx="912641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2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„Rögös úton” </a:t>
            </a:r>
            <a:endParaRPr lang="hu-HU" sz="3600" cap="all" dirty="0">
              <a:solidFill>
                <a:srgbClr val="00FFFF"/>
              </a:solidFill>
              <a:ea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A különjárati autóbuszos </a:t>
            </a:r>
            <a:r>
              <a:rPr lang="hu-HU" sz="2000" cap="all" dirty="0" smtClean="0">
                <a:solidFill>
                  <a:srgbClr val="00FFFF"/>
                </a:solidFill>
                <a:ea typeface="Times New Roman" panose="02020603050405020304" pitchFamily="18" charset="0"/>
              </a:rPr>
              <a:t>személyszállítás régi </a:t>
            </a: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és új kihívásai</a:t>
            </a:r>
            <a:endParaRPr lang="hu-HU" sz="2400" cap="all" dirty="0">
              <a:solidFill>
                <a:srgbClr val="00FFFF"/>
              </a:solidFill>
              <a:ea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-3" y="1389018"/>
            <a:ext cx="9162553" cy="108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74238" y="1697911"/>
            <a:ext cx="82047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200" b="1" dirty="0">
                <a:solidFill>
                  <a:prstClr val="black"/>
                </a:solidFill>
                <a:ea typeface="Times New Roman" panose="02020603050405020304" pitchFamily="18" charset="0"/>
              </a:rPr>
              <a:t>Az autóbuszos csoportos utazás és a kerékpáros turizmus kapcsolódási pontjai – elvárások egy kerékpáros </a:t>
            </a:r>
            <a:r>
              <a:rPr lang="hu-HU" sz="22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szemszögéből. </a:t>
            </a:r>
            <a:endParaRPr lang="hu-HU" sz="2200" dirty="0">
              <a:solidFill>
                <a:prstClr val="black"/>
              </a:solidFill>
              <a:ea typeface="Calibri" panose="020F0502020204030204" pitchFamily="34" charset="0"/>
            </a:endParaRPr>
          </a:p>
        </p:txBody>
      </p:sp>
      <p:pic>
        <p:nvPicPr>
          <p:cNvPr id="2050" name="Picture 2" descr="KÃ©ptalÃ¡lat a kÃ¶vetkezÅre: âmagyar turisztikai szÃ¶vetsÃ©g logoâ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078" y="4088158"/>
            <a:ext cx="1198247" cy="119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7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3" y="-5112"/>
            <a:ext cx="9153276" cy="1385047"/>
          </a:xfrm>
          <a:prstGeom prst="rect">
            <a:avLst/>
          </a:prstGeom>
          <a:solidFill>
            <a:srgbClr val="2F6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" name="Csoportba foglalás 3"/>
          <p:cNvGrpSpPr>
            <a:grpSpLocks noChangeAspect="1"/>
          </p:cNvGrpSpPr>
          <p:nvPr/>
        </p:nvGrpSpPr>
        <p:grpSpPr>
          <a:xfrm>
            <a:off x="-2" y="5544212"/>
            <a:ext cx="9162553" cy="1332000"/>
            <a:chOff x="-2321905" y="1899137"/>
            <a:chExt cx="16665262" cy="2422702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321903" y="1899137"/>
              <a:ext cx="16665260" cy="2422702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/>
          </p:nvSpPr>
          <p:spPr>
            <a:xfrm>
              <a:off x="-2321905" y="1913204"/>
              <a:ext cx="7268104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0" y="53790"/>
            <a:ext cx="9126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solidFill>
                  <a:schemeClr val="bg1"/>
                </a:solidFill>
              </a:rPr>
              <a:t>XXV. Országos Személyszállítási Szakmai Konferencia, különjárati szekció</a:t>
            </a:r>
            <a:endParaRPr lang="hu-HU" sz="17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3431" y="2914624"/>
            <a:ext cx="9126408" cy="92333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1D5776"/>
                </a:solidFill>
              </a:rPr>
              <a:t>Dr. Szeneczey Balázs</a:t>
            </a:r>
          </a:p>
          <a:p>
            <a:pPr algn="ctr"/>
            <a:r>
              <a:rPr lang="hu-HU" b="1" dirty="0" smtClean="0"/>
              <a:t>a </a:t>
            </a:r>
            <a:r>
              <a:rPr lang="hu-HU" b="1" dirty="0"/>
              <a:t>Főpolgármesteri Hivatal városfejlesztésért felelős főpolgármester-helyettese</a:t>
            </a:r>
            <a:endParaRPr lang="hu-HU" sz="1600" b="1" dirty="0"/>
          </a:p>
        </p:txBody>
      </p:sp>
      <p:sp>
        <p:nvSpPr>
          <p:cNvPr id="13" name="Téglalap 12"/>
          <p:cNvSpPr/>
          <p:nvPr/>
        </p:nvSpPr>
        <p:spPr>
          <a:xfrm>
            <a:off x="-3" y="340107"/>
            <a:ext cx="912641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2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„Rögös úton” </a:t>
            </a:r>
            <a:endParaRPr lang="hu-HU" sz="3600" cap="all" dirty="0">
              <a:solidFill>
                <a:srgbClr val="00FFFF"/>
              </a:solidFill>
              <a:ea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A különjárati autóbuszos </a:t>
            </a:r>
            <a:r>
              <a:rPr lang="hu-HU" sz="2000" cap="all" dirty="0" smtClean="0">
                <a:solidFill>
                  <a:srgbClr val="00FFFF"/>
                </a:solidFill>
                <a:ea typeface="Times New Roman" panose="02020603050405020304" pitchFamily="18" charset="0"/>
              </a:rPr>
              <a:t>személyszállítás régi </a:t>
            </a: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és új kihívásai</a:t>
            </a:r>
            <a:endParaRPr lang="hu-HU" sz="2400" cap="all" dirty="0">
              <a:solidFill>
                <a:srgbClr val="00FFFF"/>
              </a:solidFill>
              <a:ea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-3" y="1389018"/>
            <a:ext cx="9162553" cy="108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74238" y="1697911"/>
            <a:ext cx="82047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b="1" dirty="0">
                <a:ea typeface="Times New Roman" panose="02020603050405020304" pitchFamily="18" charset="0"/>
              </a:rPr>
              <a:t>Az autóbuszos városnéző utakkal összefüggő jelenkori kihívások és jövőkép a </a:t>
            </a:r>
            <a:r>
              <a:rPr lang="hu-HU" sz="2400" b="1" dirty="0" smtClean="0">
                <a:ea typeface="Times New Roman" panose="02020603050405020304" pitchFamily="18" charset="0"/>
              </a:rPr>
              <a:t>Fővárosban.</a:t>
            </a:r>
            <a:endParaRPr lang="hu-HU" sz="3600" dirty="0">
              <a:effectLst/>
              <a:ea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lum bright="2000"/>
          </a:blip>
          <a:stretch>
            <a:fillRect/>
          </a:stretch>
        </p:blipFill>
        <p:spPr>
          <a:xfrm>
            <a:off x="3625664" y="3946514"/>
            <a:ext cx="1866087" cy="13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3" y="-5112"/>
            <a:ext cx="9153276" cy="1385047"/>
          </a:xfrm>
          <a:prstGeom prst="rect">
            <a:avLst/>
          </a:prstGeom>
          <a:solidFill>
            <a:srgbClr val="2F6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" name="Csoportba foglalás 3"/>
          <p:cNvGrpSpPr>
            <a:grpSpLocks noChangeAspect="1"/>
          </p:cNvGrpSpPr>
          <p:nvPr/>
        </p:nvGrpSpPr>
        <p:grpSpPr>
          <a:xfrm>
            <a:off x="-2" y="5544212"/>
            <a:ext cx="9162553" cy="1332000"/>
            <a:chOff x="-2321905" y="1899137"/>
            <a:chExt cx="16665262" cy="2422702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321903" y="1899137"/>
              <a:ext cx="16665260" cy="2422702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/>
          </p:nvSpPr>
          <p:spPr>
            <a:xfrm>
              <a:off x="-2321905" y="1913204"/>
              <a:ext cx="7268104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0" y="53790"/>
            <a:ext cx="9126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solidFill>
                  <a:schemeClr val="bg1"/>
                </a:solidFill>
              </a:rPr>
              <a:t>XXV. Országos Személyszállítási Szakmai Konferencia, különjárati szekció</a:t>
            </a:r>
            <a:endParaRPr lang="hu-HU" sz="17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3431" y="2807050"/>
            <a:ext cx="9126408" cy="92333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hu-HU" sz="3600" b="1" dirty="0">
                <a:solidFill>
                  <a:srgbClr val="B02024"/>
                </a:solidFill>
              </a:rPr>
              <a:t>Kiss Róbert </a:t>
            </a:r>
            <a:r>
              <a:rPr lang="hu-HU" sz="3600" b="1" dirty="0" smtClean="0">
                <a:solidFill>
                  <a:srgbClr val="B02024"/>
                </a:solidFill>
              </a:rPr>
              <a:t>Richárd</a:t>
            </a:r>
          </a:p>
          <a:p>
            <a:pPr algn="ctr"/>
            <a:r>
              <a:rPr lang="hu-HU" b="1" dirty="0" smtClean="0"/>
              <a:t>a </a:t>
            </a:r>
            <a:r>
              <a:rPr lang="hu-HU" b="1" dirty="0"/>
              <a:t>Bethlen Gábor Alapkezelő Zrt. kommunikációs szakértője</a:t>
            </a:r>
          </a:p>
        </p:txBody>
      </p:sp>
      <p:sp>
        <p:nvSpPr>
          <p:cNvPr id="13" name="Téglalap 12"/>
          <p:cNvSpPr/>
          <p:nvPr/>
        </p:nvSpPr>
        <p:spPr>
          <a:xfrm>
            <a:off x="-3" y="340107"/>
            <a:ext cx="912641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2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„Rögös úton” </a:t>
            </a:r>
            <a:endParaRPr lang="hu-HU" sz="3600" cap="all" dirty="0">
              <a:solidFill>
                <a:srgbClr val="00FFFF"/>
              </a:solidFill>
              <a:ea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A különjárati autóbuszos </a:t>
            </a:r>
            <a:r>
              <a:rPr lang="hu-HU" sz="2000" cap="all" dirty="0" smtClean="0">
                <a:solidFill>
                  <a:srgbClr val="00FFFF"/>
                </a:solidFill>
                <a:ea typeface="Times New Roman" panose="02020603050405020304" pitchFamily="18" charset="0"/>
              </a:rPr>
              <a:t>személyszállítás régi </a:t>
            </a: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és új kihívásai</a:t>
            </a:r>
            <a:endParaRPr lang="hu-HU" sz="2400" cap="all" dirty="0">
              <a:solidFill>
                <a:srgbClr val="00FFFF"/>
              </a:solidFill>
              <a:ea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-3" y="1389018"/>
            <a:ext cx="9162553" cy="108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74238" y="1765146"/>
            <a:ext cx="8204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/>
              <a:t>A Határtalanul! program </a:t>
            </a:r>
            <a:r>
              <a:rPr lang="hu-HU" sz="2400" b="1" dirty="0" smtClean="0"/>
              <a:t>tapasztalatai</a:t>
            </a:r>
            <a:r>
              <a:rPr lang="hu-HU" sz="2400" b="1" dirty="0" smtClean="0">
                <a:ea typeface="Times New Roman" panose="02020603050405020304" pitchFamily="18" charset="0"/>
              </a:rPr>
              <a:t>.</a:t>
            </a:r>
            <a:endParaRPr lang="hu-HU" sz="3600" dirty="0">
              <a:effectLst/>
              <a:ea typeface="Calibri" panose="020F0502020204030204" pitchFamily="34" charset="0"/>
            </a:endParaRPr>
          </a:p>
        </p:txBody>
      </p:sp>
      <p:pic>
        <p:nvPicPr>
          <p:cNvPr id="3076" name="Picture 4" descr="KÃ©ptalÃ¡lat a kÃ¶vetkezÅre: âbethlen gÃ¡bor alap logoâ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46" y="4040643"/>
            <a:ext cx="1359895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8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3" y="-5112"/>
            <a:ext cx="9153276" cy="1385047"/>
          </a:xfrm>
          <a:prstGeom prst="rect">
            <a:avLst/>
          </a:prstGeom>
          <a:solidFill>
            <a:srgbClr val="2F6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" name="Csoportba foglalás 3"/>
          <p:cNvGrpSpPr>
            <a:grpSpLocks noChangeAspect="1"/>
          </p:cNvGrpSpPr>
          <p:nvPr/>
        </p:nvGrpSpPr>
        <p:grpSpPr>
          <a:xfrm>
            <a:off x="-2" y="5544212"/>
            <a:ext cx="9162553" cy="1332000"/>
            <a:chOff x="-2321905" y="1899137"/>
            <a:chExt cx="16665262" cy="2422702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321903" y="1899137"/>
              <a:ext cx="16665260" cy="2422702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/>
          </p:nvSpPr>
          <p:spPr>
            <a:xfrm>
              <a:off x="-2321905" y="1913204"/>
              <a:ext cx="7268104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0" y="53790"/>
            <a:ext cx="9126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solidFill>
                  <a:schemeClr val="bg1"/>
                </a:solidFill>
              </a:rPr>
              <a:t>XXV. Országos Személyszállítási Szakmai Konferencia, különjárati szekció</a:t>
            </a:r>
            <a:endParaRPr lang="hu-HU" sz="17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3431" y="3264248"/>
            <a:ext cx="9126408" cy="92333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3670"/>
                </a:solidFill>
              </a:rPr>
              <a:t>Tisóczki Zita</a:t>
            </a:r>
          </a:p>
          <a:p>
            <a:pPr algn="ctr"/>
            <a:r>
              <a:rPr lang="hu-HU" b="1" dirty="0" smtClean="0"/>
              <a:t>a NiT Hungary értékesítési vezetője</a:t>
            </a:r>
            <a:endParaRPr lang="hu-HU" b="1" dirty="0"/>
          </a:p>
        </p:txBody>
      </p:sp>
      <p:sp>
        <p:nvSpPr>
          <p:cNvPr id="13" name="Téglalap 12"/>
          <p:cNvSpPr/>
          <p:nvPr/>
        </p:nvSpPr>
        <p:spPr>
          <a:xfrm>
            <a:off x="-3" y="340107"/>
            <a:ext cx="912641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2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„Rögös úton” </a:t>
            </a:r>
            <a:endParaRPr lang="hu-HU" sz="3600" cap="all" dirty="0">
              <a:solidFill>
                <a:srgbClr val="00FFFF"/>
              </a:solidFill>
              <a:ea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A különjárati autóbuszos </a:t>
            </a:r>
            <a:r>
              <a:rPr lang="hu-HU" sz="2000" cap="all" dirty="0" smtClean="0">
                <a:solidFill>
                  <a:srgbClr val="00FFFF"/>
                </a:solidFill>
                <a:ea typeface="Times New Roman" panose="02020603050405020304" pitchFamily="18" charset="0"/>
              </a:rPr>
              <a:t>személyszállítás régi </a:t>
            </a: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és új kihívásai</a:t>
            </a:r>
            <a:endParaRPr lang="hu-HU" sz="2400" cap="all" dirty="0">
              <a:solidFill>
                <a:srgbClr val="00FFFF"/>
              </a:solidFill>
              <a:ea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-3" y="1389018"/>
            <a:ext cx="9162553" cy="108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74238" y="1617229"/>
            <a:ext cx="8204794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„Színes hírek</a:t>
            </a:r>
            <a:r>
              <a:rPr lang="hu-HU" sz="24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”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200" b="1" dirty="0" smtClean="0">
                <a:ea typeface="Times New Roman" panose="02020603050405020304" pitchFamily="18" charset="0"/>
              </a:rPr>
              <a:t>Aktuális </a:t>
            </a:r>
            <a:r>
              <a:rPr lang="hu-HU" sz="2200" b="1" dirty="0">
                <a:ea typeface="Times New Roman" panose="02020603050405020304" pitchFamily="18" charset="0"/>
              </a:rPr>
              <a:t>szolgáltatói kérdések és válaszok: TSM, mobilitási csomag, külföldi áfa, piacfelügyelet és minden más... </a:t>
            </a:r>
            <a:endParaRPr lang="hu-HU" sz="2200" dirty="0">
              <a:effectLst/>
              <a:ea typeface="Calibri" panose="020F0502020204030204" pitchFamily="34" charset="0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715" y="4350649"/>
            <a:ext cx="1627840" cy="97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3" y="-5112"/>
            <a:ext cx="9153276" cy="1385047"/>
          </a:xfrm>
          <a:prstGeom prst="rect">
            <a:avLst/>
          </a:prstGeom>
          <a:solidFill>
            <a:srgbClr val="2F6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" name="Csoportba foglalás 3"/>
          <p:cNvGrpSpPr>
            <a:grpSpLocks noChangeAspect="1"/>
          </p:cNvGrpSpPr>
          <p:nvPr/>
        </p:nvGrpSpPr>
        <p:grpSpPr>
          <a:xfrm>
            <a:off x="-2" y="5544212"/>
            <a:ext cx="9162553" cy="1332000"/>
            <a:chOff x="-2321905" y="1899137"/>
            <a:chExt cx="16665262" cy="2422702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321903" y="1899137"/>
              <a:ext cx="16665260" cy="2422702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/>
          </p:nvSpPr>
          <p:spPr>
            <a:xfrm>
              <a:off x="-2321905" y="1913204"/>
              <a:ext cx="7268104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0" y="53790"/>
            <a:ext cx="9126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solidFill>
                  <a:schemeClr val="bg1"/>
                </a:solidFill>
              </a:rPr>
              <a:t>XXV. Országos Személyszállítási Szakmai Konferencia, különjárati szekció</a:t>
            </a:r>
            <a:endParaRPr lang="hu-HU" sz="17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-3" y="2800524"/>
            <a:ext cx="9126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2F6A8C"/>
                </a:solidFill>
              </a:rPr>
              <a:t>Dr. Erdei Bálint</a:t>
            </a:r>
          </a:p>
          <a:p>
            <a:pPr algn="ctr"/>
            <a:r>
              <a:rPr lang="hu-HU" b="1" dirty="0" smtClean="0"/>
              <a:t>a Magyar Utazási Irodák Szövetsége alelnöke</a:t>
            </a:r>
            <a:endParaRPr lang="hu-HU" sz="1600" b="1" dirty="0"/>
          </a:p>
        </p:txBody>
      </p:sp>
      <p:sp>
        <p:nvSpPr>
          <p:cNvPr id="13" name="Téglalap 12"/>
          <p:cNvSpPr/>
          <p:nvPr/>
        </p:nvSpPr>
        <p:spPr>
          <a:xfrm>
            <a:off x="-3" y="340107"/>
            <a:ext cx="912641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hu-HU" sz="32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„Rögös úton” </a:t>
            </a:r>
            <a:endParaRPr lang="hu-HU" sz="3600" cap="all" dirty="0">
              <a:solidFill>
                <a:srgbClr val="00FFFF"/>
              </a:solidFill>
              <a:ea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A különjárati autóbuszos </a:t>
            </a:r>
            <a:r>
              <a:rPr lang="hu-HU" sz="2000" cap="all" dirty="0" smtClean="0">
                <a:solidFill>
                  <a:srgbClr val="00FFFF"/>
                </a:solidFill>
                <a:ea typeface="Times New Roman" panose="02020603050405020304" pitchFamily="18" charset="0"/>
              </a:rPr>
              <a:t>személyszállítás régi </a:t>
            </a:r>
            <a:r>
              <a:rPr lang="hu-HU" sz="2000" cap="all" dirty="0">
                <a:solidFill>
                  <a:srgbClr val="00FFFF"/>
                </a:solidFill>
                <a:ea typeface="Times New Roman" panose="02020603050405020304" pitchFamily="18" charset="0"/>
              </a:rPr>
              <a:t>és új kihívásai</a:t>
            </a:r>
            <a:endParaRPr lang="hu-HU" sz="2400" cap="all" dirty="0">
              <a:solidFill>
                <a:srgbClr val="00FFFF"/>
              </a:solidFill>
              <a:ea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-3" y="1389018"/>
            <a:ext cx="9162553" cy="108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-1" y="1741143"/>
            <a:ext cx="9126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/>
              <a:t>A szekcióülés zárása</a:t>
            </a:r>
            <a:endParaRPr lang="hu-HU" sz="2800" b="1" dirty="0">
              <a:solidFill>
                <a:srgbClr val="2F6A8C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6430" y="3887074"/>
            <a:ext cx="1493542" cy="145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-17593" y="0"/>
            <a:ext cx="9161593" cy="646803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-17593" y="3994070"/>
            <a:ext cx="9161593" cy="28633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0" y="554018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dirty="0" smtClean="0">
                <a:solidFill>
                  <a:srgbClr val="00FFFF"/>
                </a:solidFill>
              </a:rPr>
              <a:t>KÖSZÖNJÜK A FIGYELMET!</a:t>
            </a:r>
            <a:endParaRPr lang="hu-HU" sz="5400" dirty="0">
              <a:solidFill>
                <a:srgbClr val="00FFFF"/>
              </a:solidFill>
            </a:endParaRPr>
          </a:p>
        </p:txBody>
      </p:sp>
      <p:grpSp>
        <p:nvGrpSpPr>
          <p:cNvPr id="6" name="Csoportba foglalás 5"/>
          <p:cNvGrpSpPr>
            <a:grpSpLocks noChangeAspect="1"/>
          </p:cNvGrpSpPr>
          <p:nvPr/>
        </p:nvGrpSpPr>
        <p:grpSpPr>
          <a:xfrm>
            <a:off x="-1" y="3957455"/>
            <a:ext cx="9144001" cy="1332000"/>
            <a:chOff x="-2288162" y="1899137"/>
            <a:chExt cx="16631519" cy="2422702"/>
          </a:xfrm>
        </p:grpSpPr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288160" y="1899137"/>
              <a:ext cx="16631517" cy="2422702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/>
          </p:nvSpPr>
          <p:spPr>
            <a:xfrm>
              <a:off x="-2288162" y="1913204"/>
              <a:ext cx="7234359" cy="982176"/>
            </a:xfrm>
            <a:prstGeom prst="rect">
              <a:avLst/>
            </a:prstGeom>
            <a:gradFill>
              <a:gsLst>
                <a:gs pos="0">
                  <a:srgbClr val="2E6A8E"/>
                </a:gs>
                <a:gs pos="100000">
                  <a:srgbClr val="25577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0" y="67237"/>
            <a:ext cx="9126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85B8D7"/>
                </a:solidFill>
              </a:rPr>
              <a:t>XXV. Országos Személyszállítási Szakmai Konferencia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KÜLÖNJÁRATI SZEKCIÓ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-17592" y="1454155"/>
            <a:ext cx="91440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40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„Rögös úton” </a:t>
            </a:r>
            <a:endParaRPr lang="hu-HU" sz="4400" cap="all" dirty="0" smtClean="0">
              <a:solidFill>
                <a:srgbClr val="00FFFF"/>
              </a:solidFill>
              <a:effectLst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8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A különjárati autóbuszos személyszállítás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800" cap="all" dirty="0" smtClean="0">
                <a:solidFill>
                  <a:srgbClr val="00FFFF"/>
                </a:solidFill>
                <a:effectLst/>
                <a:ea typeface="Times New Roman" panose="02020603050405020304" pitchFamily="18" charset="0"/>
              </a:rPr>
              <a:t>régi és új kihívásai</a:t>
            </a:r>
            <a:endParaRPr lang="hu-HU" sz="3200" cap="all" dirty="0">
              <a:solidFill>
                <a:srgbClr val="00FFFF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428</Words>
  <Application>Microsoft Office PowerPoint</Application>
  <PresentationFormat>Diavetítés a képernyőre (4:3 oldalarány)</PresentationFormat>
  <Paragraphs>82</Paragraphs>
  <Slides>11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Szabó András</dc:creator>
  <cp:lastModifiedBy>Szabó András</cp:lastModifiedBy>
  <cp:revision>15</cp:revision>
  <dcterms:created xsi:type="dcterms:W3CDTF">2019-05-01T15:21:03Z</dcterms:created>
  <dcterms:modified xsi:type="dcterms:W3CDTF">2019-05-06T09:44:31Z</dcterms:modified>
</cp:coreProperties>
</file>