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73" r:id="rId3"/>
    <p:sldId id="258" r:id="rId4"/>
    <p:sldId id="262" r:id="rId5"/>
    <p:sldId id="263" r:id="rId6"/>
    <p:sldId id="274" r:id="rId7"/>
    <p:sldId id="275" r:id="rId8"/>
    <p:sldId id="276" r:id="rId9"/>
    <p:sldId id="264" r:id="rId10"/>
    <p:sldId id="265" r:id="rId11"/>
    <p:sldId id="277" r:id="rId12"/>
    <p:sldId id="278" r:id="rId13"/>
    <p:sldId id="266" r:id="rId14"/>
    <p:sldId id="279" r:id="rId15"/>
    <p:sldId id="267" r:id="rId16"/>
    <p:sldId id="284" r:id="rId17"/>
    <p:sldId id="285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zabó András" initials="SA" lastIdx="1" clrIdx="0">
    <p:extLst>
      <p:ext uri="{19B8F6BF-5375-455C-9EA6-DF929625EA0E}">
        <p15:presenceInfo xmlns:p15="http://schemas.microsoft.com/office/powerpoint/2012/main" userId="S-1-5-21-2506455157-2051165402-772624748-1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2F8428-DCD0-43D0-9783-3C07F29E08BE}" v="3" dt="2019-05-06T11:22:30.1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6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sóczki Zita" userId="2980d822-439a-49e0-91be-16531de8a7f9" providerId="ADAL" clId="{9D2F8428-DCD0-43D0-9783-3C07F29E08BE}"/>
    <pc:docChg chg="undo custSel modSld">
      <pc:chgData name="Tisóczki Zita" userId="2980d822-439a-49e0-91be-16531de8a7f9" providerId="ADAL" clId="{9D2F8428-DCD0-43D0-9783-3C07F29E08BE}" dt="2019-05-06T11:39:32.284" v="44" actId="123"/>
      <pc:docMkLst>
        <pc:docMk/>
      </pc:docMkLst>
      <pc:sldChg chg="modSp">
        <pc:chgData name="Tisóczki Zita" userId="2980d822-439a-49e0-91be-16531de8a7f9" providerId="ADAL" clId="{9D2F8428-DCD0-43D0-9783-3C07F29E08BE}" dt="2019-05-06T11:35:08.026" v="19" actId="20577"/>
        <pc:sldMkLst>
          <pc:docMk/>
          <pc:sldMk cId="2791411134" sldId="257"/>
        </pc:sldMkLst>
        <pc:spChg chg="mod">
          <ac:chgData name="Tisóczki Zita" userId="2980d822-439a-49e0-91be-16531de8a7f9" providerId="ADAL" clId="{9D2F8428-DCD0-43D0-9783-3C07F29E08BE}" dt="2019-05-06T11:35:08.026" v="19" actId="20577"/>
          <ac:spMkLst>
            <pc:docMk/>
            <pc:sldMk cId="2791411134" sldId="257"/>
            <ac:spMk id="4" creationId="{F80CC383-1109-46E2-AECF-AE894F62251D}"/>
          </ac:spMkLst>
        </pc:spChg>
      </pc:sldChg>
      <pc:sldChg chg="modSp">
        <pc:chgData name="Tisóczki Zita" userId="2980d822-439a-49e0-91be-16531de8a7f9" providerId="ADAL" clId="{9D2F8428-DCD0-43D0-9783-3C07F29E08BE}" dt="2019-05-06T11:36:52.195" v="22" actId="123"/>
        <pc:sldMkLst>
          <pc:docMk/>
          <pc:sldMk cId="3016556119" sldId="263"/>
        </pc:sldMkLst>
        <pc:spChg chg="mod">
          <ac:chgData name="Tisóczki Zita" userId="2980d822-439a-49e0-91be-16531de8a7f9" providerId="ADAL" clId="{9D2F8428-DCD0-43D0-9783-3C07F29E08BE}" dt="2019-05-06T11:36:52.195" v="22" actId="123"/>
          <ac:spMkLst>
            <pc:docMk/>
            <pc:sldMk cId="3016556119" sldId="263"/>
            <ac:spMk id="3" creationId="{4D67AEA0-EFF3-4B07-8511-5A8B9E42A6E4}"/>
          </ac:spMkLst>
        </pc:spChg>
      </pc:sldChg>
      <pc:sldChg chg="modSp">
        <pc:chgData name="Tisóczki Zita" userId="2980d822-439a-49e0-91be-16531de8a7f9" providerId="ADAL" clId="{9D2F8428-DCD0-43D0-9783-3C07F29E08BE}" dt="2019-05-06T11:38:11.617" v="35" actId="123"/>
        <pc:sldMkLst>
          <pc:docMk/>
          <pc:sldMk cId="1413772493" sldId="264"/>
        </pc:sldMkLst>
        <pc:spChg chg="mod">
          <ac:chgData name="Tisóczki Zita" userId="2980d822-439a-49e0-91be-16531de8a7f9" providerId="ADAL" clId="{9D2F8428-DCD0-43D0-9783-3C07F29E08BE}" dt="2019-05-06T11:38:11.617" v="35" actId="123"/>
          <ac:spMkLst>
            <pc:docMk/>
            <pc:sldMk cId="1413772493" sldId="264"/>
            <ac:spMk id="3" creationId="{4D67AEA0-EFF3-4B07-8511-5A8B9E42A6E4}"/>
          </ac:spMkLst>
        </pc:spChg>
      </pc:sldChg>
      <pc:sldChg chg="modSp">
        <pc:chgData name="Tisóczki Zita" userId="2980d822-439a-49e0-91be-16531de8a7f9" providerId="ADAL" clId="{9D2F8428-DCD0-43D0-9783-3C07F29E08BE}" dt="2019-05-06T11:38:28.474" v="37" actId="123"/>
        <pc:sldMkLst>
          <pc:docMk/>
          <pc:sldMk cId="3983180388" sldId="265"/>
        </pc:sldMkLst>
        <pc:spChg chg="mod">
          <ac:chgData name="Tisóczki Zita" userId="2980d822-439a-49e0-91be-16531de8a7f9" providerId="ADAL" clId="{9D2F8428-DCD0-43D0-9783-3C07F29E08BE}" dt="2019-05-06T11:38:28.474" v="37" actId="123"/>
          <ac:spMkLst>
            <pc:docMk/>
            <pc:sldMk cId="3983180388" sldId="265"/>
            <ac:spMk id="3" creationId="{4D67AEA0-EFF3-4B07-8511-5A8B9E42A6E4}"/>
          </ac:spMkLst>
        </pc:spChg>
      </pc:sldChg>
      <pc:sldChg chg="modSp">
        <pc:chgData name="Tisóczki Zita" userId="2980d822-439a-49e0-91be-16531de8a7f9" providerId="ADAL" clId="{9D2F8428-DCD0-43D0-9783-3C07F29E08BE}" dt="2019-05-06T11:38:59.793" v="39" actId="123"/>
        <pc:sldMkLst>
          <pc:docMk/>
          <pc:sldMk cId="1256068269" sldId="266"/>
        </pc:sldMkLst>
        <pc:spChg chg="mod">
          <ac:chgData name="Tisóczki Zita" userId="2980d822-439a-49e0-91be-16531de8a7f9" providerId="ADAL" clId="{9D2F8428-DCD0-43D0-9783-3C07F29E08BE}" dt="2019-05-06T11:38:59.793" v="39" actId="123"/>
          <ac:spMkLst>
            <pc:docMk/>
            <pc:sldMk cId="1256068269" sldId="266"/>
            <ac:spMk id="3" creationId="{4D67AEA0-EFF3-4B07-8511-5A8B9E42A6E4}"/>
          </ac:spMkLst>
        </pc:spChg>
      </pc:sldChg>
      <pc:sldChg chg="modSp">
        <pc:chgData name="Tisóczki Zita" userId="2980d822-439a-49e0-91be-16531de8a7f9" providerId="ADAL" clId="{9D2F8428-DCD0-43D0-9783-3C07F29E08BE}" dt="2019-05-06T11:39:32.284" v="44" actId="123"/>
        <pc:sldMkLst>
          <pc:docMk/>
          <pc:sldMk cId="3982825550" sldId="267"/>
        </pc:sldMkLst>
        <pc:spChg chg="mod">
          <ac:chgData name="Tisóczki Zita" userId="2980d822-439a-49e0-91be-16531de8a7f9" providerId="ADAL" clId="{9D2F8428-DCD0-43D0-9783-3C07F29E08BE}" dt="2019-05-06T11:39:32.284" v="44" actId="123"/>
          <ac:spMkLst>
            <pc:docMk/>
            <pc:sldMk cId="3982825550" sldId="267"/>
            <ac:spMk id="3" creationId="{4D67AEA0-EFF3-4B07-8511-5A8B9E42A6E4}"/>
          </ac:spMkLst>
        </pc:spChg>
      </pc:sldChg>
      <pc:sldChg chg="modSp">
        <pc:chgData name="Tisóczki Zita" userId="2980d822-439a-49e0-91be-16531de8a7f9" providerId="ADAL" clId="{9D2F8428-DCD0-43D0-9783-3C07F29E08BE}" dt="2019-05-06T11:37:05.730" v="25" actId="123"/>
        <pc:sldMkLst>
          <pc:docMk/>
          <pc:sldMk cId="3505176417" sldId="274"/>
        </pc:sldMkLst>
        <pc:spChg chg="mod">
          <ac:chgData name="Tisóczki Zita" userId="2980d822-439a-49e0-91be-16531de8a7f9" providerId="ADAL" clId="{9D2F8428-DCD0-43D0-9783-3C07F29E08BE}" dt="2019-05-06T11:37:05.730" v="25" actId="123"/>
          <ac:spMkLst>
            <pc:docMk/>
            <pc:sldMk cId="3505176417" sldId="274"/>
            <ac:spMk id="3" creationId="{4D67AEA0-EFF3-4B07-8511-5A8B9E42A6E4}"/>
          </ac:spMkLst>
        </pc:spChg>
      </pc:sldChg>
      <pc:sldChg chg="modSp">
        <pc:chgData name="Tisóczki Zita" userId="2980d822-439a-49e0-91be-16531de8a7f9" providerId="ADAL" clId="{9D2F8428-DCD0-43D0-9783-3C07F29E08BE}" dt="2019-05-06T11:37:17.554" v="26" actId="123"/>
        <pc:sldMkLst>
          <pc:docMk/>
          <pc:sldMk cId="1882189002" sldId="275"/>
        </pc:sldMkLst>
        <pc:spChg chg="mod">
          <ac:chgData name="Tisóczki Zita" userId="2980d822-439a-49e0-91be-16531de8a7f9" providerId="ADAL" clId="{9D2F8428-DCD0-43D0-9783-3C07F29E08BE}" dt="2019-05-06T11:37:17.554" v="26" actId="123"/>
          <ac:spMkLst>
            <pc:docMk/>
            <pc:sldMk cId="1882189002" sldId="275"/>
            <ac:spMk id="3" creationId="{4D67AEA0-EFF3-4B07-8511-5A8B9E42A6E4}"/>
          </ac:spMkLst>
        </pc:spChg>
      </pc:sldChg>
      <pc:sldChg chg="modSp">
        <pc:chgData name="Tisóczki Zita" userId="2980d822-439a-49e0-91be-16531de8a7f9" providerId="ADAL" clId="{9D2F8428-DCD0-43D0-9783-3C07F29E08BE}" dt="2019-05-06T11:37:45.018" v="30" actId="123"/>
        <pc:sldMkLst>
          <pc:docMk/>
          <pc:sldMk cId="1770519746" sldId="276"/>
        </pc:sldMkLst>
        <pc:spChg chg="mod">
          <ac:chgData name="Tisóczki Zita" userId="2980d822-439a-49e0-91be-16531de8a7f9" providerId="ADAL" clId="{9D2F8428-DCD0-43D0-9783-3C07F29E08BE}" dt="2019-05-06T11:37:45.018" v="30" actId="123"/>
          <ac:spMkLst>
            <pc:docMk/>
            <pc:sldMk cId="1770519746" sldId="276"/>
            <ac:spMk id="3" creationId="{4D67AEA0-EFF3-4B07-8511-5A8B9E42A6E4}"/>
          </ac:spMkLst>
        </pc:spChg>
      </pc:sldChg>
      <pc:sldChg chg="modSp">
        <pc:chgData name="Tisóczki Zita" userId="2980d822-439a-49e0-91be-16531de8a7f9" providerId="ADAL" clId="{9D2F8428-DCD0-43D0-9783-3C07F29E08BE}" dt="2019-05-06T11:38:53.682" v="38" actId="123"/>
        <pc:sldMkLst>
          <pc:docMk/>
          <pc:sldMk cId="2630111460" sldId="278"/>
        </pc:sldMkLst>
        <pc:spChg chg="mod">
          <ac:chgData name="Tisóczki Zita" userId="2980d822-439a-49e0-91be-16531de8a7f9" providerId="ADAL" clId="{9D2F8428-DCD0-43D0-9783-3C07F29E08BE}" dt="2019-05-06T11:38:53.682" v="38" actId="123"/>
          <ac:spMkLst>
            <pc:docMk/>
            <pc:sldMk cId="2630111460" sldId="278"/>
            <ac:spMk id="3" creationId="{4D67AEA0-EFF3-4B07-8511-5A8B9E42A6E4}"/>
          </ac:spMkLst>
        </pc:spChg>
      </pc:sldChg>
      <pc:sldChg chg="modSp">
        <pc:chgData name="Tisóczki Zita" userId="2980d822-439a-49e0-91be-16531de8a7f9" providerId="ADAL" clId="{9D2F8428-DCD0-43D0-9783-3C07F29E08BE}" dt="2019-05-06T11:39:19.515" v="42" actId="27636"/>
        <pc:sldMkLst>
          <pc:docMk/>
          <pc:sldMk cId="482114342" sldId="279"/>
        </pc:sldMkLst>
        <pc:spChg chg="mod">
          <ac:chgData name="Tisóczki Zita" userId="2980d822-439a-49e0-91be-16531de8a7f9" providerId="ADAL" clId="{9D2F8428-DCD0-43D0-9783-3C07F29E08BE}" dt="2019-05-06T11:39:19.515" v="42" actId="27636"/>
          <ac:spMkLst>
            <pc:docMk/>
            <pc:sldMk cId="482114342" sldId="279"/>
            <ac:spMk id="3" creationId="{4D67AEA0-EFF3-4B07-8511-5A8B9E42A6E4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hPercent val="50"/>
      <c:rotY val="138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847860538827259E-2"/>
          <c:y val="8.6956521739130432E-2"/>
          <c:w val="0.97939778129952459"/>
          <c:h val="0.77237851662404089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Kelet</c:v>
                </c:pt>
              </c:strCache>
            </c:strRef>
          </c:tx>
          <c:spPr>
            <a:gradFill rotWithShape="0">
              <a:gsLst>
                <a:gs pos="44000">
                  <a:srgbClr xmlns:mc="http://schemas.openxmlformats.org/markup-compatibility/2006" xmlns:a14="http://schemas.microsoft.com/office/drawing/2010/main" val="FF0000" mc:Ignorable="a14" a14:legacySpreadsheetColorIndex="10"/>
                </a:gs>
                <a:gs pos="100000">
                  <a:srgbClr val="920000"/>
                </a:gs>
              </a:gsLst>
              <a:lin ang="5400000" scaled="1"/>
            </a:gradFill>
            <a:ln w="8400">
              <a:noFill/>
              <a:prstDash val="solid"/>
            </a:ln>
          </c:spPr>
          <c:explosion val="4"/>
          <c:dPt>
            <c:idx val="0"/>
            <c:bubble3D val="0"/>
            <c:spPr>
              <a:gradFill rotWithShape="0">
                <a:gsLst>
                  <a:gs pos="69000">
                    <a:srgbClr val="2566A4"/>
                  </a:gs>
                  <a:gs pos="100000">
                    <a:schemeClr val="tx2">
                      <a:lumMod val="50000"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A35-4DD4-B3C6-94C0AAD91741}"/>
              </c:ext>
            </c:extLst>
          </c:dPt>
          <c:dPt>
            <c:idx val="1"/>
            <c:bubble3D val="0"/>
            <c:spPr>
              <a:gradFill rotWithShape="0">
                <a:gsLst>
                  <a:gs pos="0">
                    <a:srgbClr val="90CE4E"/>
                  </a:gs>
                  <a:gs pos="100000">
                    <a:srgbClr val="5F9127"/>
                  </a:gs>
                </a:gsLst>
                <a:lin ang="5400000" scaled="1"/>
              </a:gradFill>
              <a:ln w="0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A35-4DD4-B3C6-94C0AAD91741}"/>
              </c:ext>
            </c:extLst>
          </c:dPt>
          <c:dPt>
            <c:idx val="2"/>
            <c:bubble3D val="0"/>
            <c:spPr>
              <a:gradFill rotWithShape="0">
                <a:gsLst>
                  <a:gs pos="44000">
                    <a:srgbClr val="FF0000"/>
                  </a:gs>
                  <a:gs pos="100000">
                    <a:srgbClr val="C00000"/>
                  </a:gs>
                </a:gsLst>
                <a:lin ang="5400000" scaled="1"/>
              </a:gradFill>
              <a:ln w="8400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A35-4DD4-B3C6-94C0AAD91741}"/>
              </c:ext>
            </c:extLst>
          </c:dPt>
          <c:dLbls>
            <c:delete val="1"/>
          </c:dLbls>
          <c:cat>
            <c:strRef>
              <c:f>Sheet1!$B$1:$D$1</c:f>
              <c:strCache>
                <c:ptCount val="3"/>
                <c:pt idx="0">
                  <c:v>NiT tag</c:v>
                </c:pt>
                <c:pt idx="1">
                  <c:v>nem NiT tag</c:v>
                </c:pt>
                <c:pt idx="2">
                  <c:v>Sehol nem tag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880</c:v>
                </c:pt>
                <c:pt idx="1">
                  <c:v>200</c:v>
                </c:pt>
                <c:pt idx="2">
                  <c:v>531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A35-4DD4-B3C6-94C0AAD91741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 w="16801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992" b="1" i="0" u="none" strike="noStrike" baseline="0">
          <a:solidFill>
            <a:srgbClr val="000080"/>
          </a:solidFill>
          <a:latin typeface="Times New Roman"/>
          <a:ea typeface="Times New Roman"/>
          <a:cs typeface="Times New Roman"/>
        </a:defRPr>
      </a:pPr>
      <a:endParaRPr lang="hu-H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0.33408</cdr:x>
      <cdr:y>0.09294</cdr:y>
    </cdr:from>
    <cdr:to>
      <cdr:x>0.61344</cdr:x>
      <cdr:y>0.23326</cdr:y>
    </cdr:to>
    <cdr:sp macro="" textlink="">
      <cdr:nvSpPr>
        <cdr:cNvPr id="2" name="Rectangle 1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06945" y="301121"/>
          <a:ext cx="1176501" cy="45463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wrap="square" tIns="36000" anchor="b">
          <a:spAutoFit/>
        </a:bodyPr>
        <a:lstStyle xmlns:a="http://schemas.openxmlformats.org/drawingml/2006/main">
          <a:defPPr>
            <a:defRPr lang="hu-H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altLang="hu-H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~</a:t>
          </a:r>
          <a:r>
            <a:rPr lang="hu-HU" altLang="hu-H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200</a:t>
          </a:r>
        </a:p>
      </cdr:txBody>
    </cdr:sp>
  </cdr:relSizeAnchor>
  <cdr:relSizeAnchor xmlns:cdr="http://schemas.openxmlformats.org/drawingml/2006/chartDrawing">
    <cdr:from>
      <cdr:x>0.40219</cdr:x>
      <cdr:y>0.20184</cdr:y>
    </cdr:from>
    <cdr:to>
      <cdr:x>0.59781</cdr:x>
      <cdr:y>0.30633</cdr:y>
    </cdr:to>
    <cdr:sp macro="" textlink="">
      <cdr:nvSpPr>
        <cdr:cNvPr id="3" name="Rectangle 15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93786" y="653953"/>
          <a:ext cx="823842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003366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287368" dir="18900000" algn="ctr" rotWithShape="0">
                  <a:srgbClr val="003366"/>
                </a:outerShdw>
              </a:effectLst>
            </a14:hiddenEffects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hu-H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altLang="hu-HU" sz="1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12 %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BBCD7-1B99-4DCB-99B2-6C07BA0013B1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89C78-C42A-422E-A67A-EFBBD3B4B2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8601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58F0-99AB-417E-A39C-0CAEFB796A43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25940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58F0-99AB-417E-A39C-0CAEFB796A43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3215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58F0-99AB-417E-A39C-0CAEFB796A43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96302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58F0-99AB-417E-A39C-0CAEFB796A43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51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58F0-99AB-417E-A39C-0CAEFB796A43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2099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58F0-99AB-417E-A39C-0CAEFB796A43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0423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58F0-99AB-417E-A39C-0CAEFB796A43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1530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58F0-99AB-417E-A39C-0CAEFB796A43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0689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58F0-99AB-417E-A39C-0CAEFB796A43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2176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58F0-99AB-417E-A39C-0CAEFB796A43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9830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58F0-99AB-417E-A39C-0CAEFB796A43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9159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58F0-99AB-417E-A39C-0CAEFB796A43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24042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58F0-99AB-417E-A39C-0CAEFB796A43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1794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CCAF-01A7-455C-BF8C-CA672EE8B953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FEDA-CE25-457C-A6B4-2099951217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062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CCAF-01A7-455C-BF8C-CA672EE8B953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FEDA-CE25-457C-A6B4-2099951217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725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CCAF-01A7-455C-BF8C-CA672EE8B953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FEDA-CE25-457C-A6B4-2099951217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286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CCAF-01A7-455C-BF8C-CA672EE8B953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FEDA-CE25-457C-A6B4-2099951217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8063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CCAF-01A7-455C-BF8C-CA672EE8B953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FEDA-CE25-457C-A6B4-2099951217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6252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CCAF-01A7-455C-BF8C-CA672EE8B953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FEDA-CE25-457C-A6B4-2099951217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109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CCAF-01A7-455C-BF8C-CA672EE8B953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FEDA-CE25-457C-A6B4-2099951217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4082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CCAF-01A7-455C-BF8C-CA672EE8B953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FEDA-CE25-457C-A6B4-2099951217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3191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CCAF-01A7-455C-BF8C-CA672EE8B953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FEDA-CE25-457C-A6B4-2099951217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675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CCAF-01A7-455C-BF8C-CA672EE8B953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FEDA-CE25-457C-A6B4-2099951217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83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CCAF-01A7-455C-BF8C-CA672EE8B953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FEDA-CE25-457C-A6B4-2099951217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5134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9CCAF-01A7-455C-BF8C-CA672EE8B953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7FEDA-CE25-457C-A6B4-2099951217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80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4.png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4.png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4.png"/><Relationship Id="rId4" Type="http://schemas.microsoft.com/office/2007/relationships/hdphoto" Target="../media/hdphoto2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uvreoffice.kozut.hu/uvr-eoffice-web/registration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4.png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4.png"/><Relationship Id="rId4" Type="http://schemas.microsoft.com/office/2007/relationships/hdphoto" Target="../media/hdphoto2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4.png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hyperlink" Target="mailto:tagszolgaltatas@nit.h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nit@nit.hu" TargetMode="External"/><Relationship Id="rId5" Type="http://schemas.openxmlformats.org/officeDocument/2006/relationships/hyperlink" Target="http://www.nit.hu/" TargetMode="Externa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4.png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4.png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4.png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4.png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4.png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4.png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4.png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églalap 12"/>
          <p:cNvSpPr/>
          <p:nvPr/>
        </p:nvSpPr>
        <p:spPr>
          <a:xfrm>
            <a:off x="0" y="-31325"/>
            <a:ext cx="9144000" cy="351000"/>
          </a:xfrm>
          <a:prstGeom prst="rect">
            <a:avLst/>
          </a:prstGeom>
          <a:solidFill>
            <a:srgbClr val="0532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0" y="6790231"/>
            <a:ext cx="9144000" cy="6777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0" y="302875"/>
            <a:ext cx="9144000" cy="7072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7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" y="373604"/>
            <a:ext cx="605119" cy="6416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8663" y="4633688"/>
            <a:ext cx="2704466" cy="1649663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3987333C-EE4F-4970-A058-21531EE46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/>
              <a:t>XXV. Országos Személyszállítási Szakmai Konferencia</a:t>
            </a:r>
            <a:endParaRPr lang="hu-HU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F80CC383-1109-46E2-AECF-AE894F622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b="1" dirty="0"/>
          </a:p>
          <a:p>
            <a:pPr marL="0" indent="0" algn="ctr">
              <a:buNone/>
            </a:pPr>
            <a:r>
              <a:rPr lang="hu-HU" b="1" dirty="0"/>
              <a:t>„Színes hírek”</a:t>
            </a:r>
          </a:p>
          <a:p>
            <a:pPr marL="0" indent="0" algn="ctr">
              <a:buNone/>
            </a:pPr>
            <a:endParaRPr lang="hu-HU" b="1" dirty="0"/>
          </a:p>
          <a:p>
            <a:pPr marL="0" indent="0" algn="ctr">
              <a:buNone/>
            </a:pPr>
            <a:r>
              <a:rPr lang="hu-HU" b="1" dirty="0"/>
              <a:t>Aktuális szolgáltatói kérdések és válaszok: TSM, mobilitási csomag, külföldi áfa, piacfelügyelet és minden más... 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1411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Csoportba foglalás 9"/>
          <p:cNvGrpSpPr>
            <a:grpSpLocks noChangeAspect="1"/>
          </p:cNvGrpSpPr>
          <p:nvPr/>
        </p:nvGrpSpPr>
        <p:grpSpPr>
          <a:xfrm>
            <a:off x="8077389" y="415336"/>
            <a:ext cx="1066611" cy="6442664"/>
            <a:chOff x="7740000" y="534350"/>
            <a:chExt cx="1404000" cy="8480604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7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000" y="534350"/>
              <a:ext cx="1404000" cy="4267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8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000" y="2890538"/>
              <a:ext cx="1404000" cy="6124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églalap 4"/>
          <p:cNvSpPr/>
          <p:nvPr/>
        </p:nvSpPr>
        <p:spPr>
          <a:xfrm>
            <a:off x="-3835" y="0"/>
            <a:ext cx="9144000" cy="378000"/>
          </a:xfrm>
          <a:prstGeom prst="rect">
            <a:avLst/>
          </a:prstGeom>
          <a:solidFill>
            <a:srgbClr val="0532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-3835" y="6777000"/>
            <a:ext cx="9144000" cy="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0" y="344608"/>
            <a:ext cx="9144000" cy="7072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0AB72796-6610-424F-951A-4255FE16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ea typeface="Times New Roman" panose="02020603050405020304" pitchFamily="18" charset="0"/>
              </a:rPr>
              <a:t>Piacfelügyeleti díj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4D67AEA0-EFF3-4B07-8511-5A8B9E42A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buClr>
                <a:schemeClr val="tx1"/>
              </a:buClr>
            </a:pPr>
            <a:endParaRPr lang="hu-HU" b="1" dirty="0">
              <a:solidFill>
                <a:srgbClr val="366EA0"/>
              </a:solidFill>
            </a:endParaRPr>
          </a:p>
          <a:p>
            <a:pPr marL="285750" indent="-285750" algn="just">
              <a:buClr>
                <a:schemeClr val="tx1"/>
              </a:buClr>
            </a:pPr>
            <a:endParaRPr lang="hu-HU" b="1" dirty="0">
              <a:solidFill>
                <a:srgbClr val="366EA0"/>
              </a:solidFill>
            </a:endParaRPr>
          </a:p>
          <a:p>
            <a:pPr marL="285750" indent="-285750" algn="just">
              <a:buClr>
                <a:schemeClr val="tx1"/>
              </a:buClr>
            </a:pPr>
            <a:r>
              <a:rPr lang="hu-HU" b="1" dirty="0">
                <a:solidFill>
                  <a:srgbClr val="366EA0"/>
                </a:solidFill>
              </a:rPr>
              <a:t>TILTAKOZÁSUNK ELLENÉRE! </a:t>
            </a:r>
          </a:p>
          <a:p>
            <a:pPr marL="285750" indent="-285750" algn="just">
              <a:buClr>
                <a:schemeClr val="tx1"/>
              </a:buClr>
            </a:pPr>
            <a:r>
              <a:rPr lang="hu-HU" b="1" dirty="0"/>
              <a:t>Bizonytalan jogszabályi keretek – pontosan </a:t>
            </a:r>
            <a:r>
              <a:rPr lang="hu-HU" b="1" dirty="0">
                <a:solidFill>
                  <a:srgbClr val="366EA0"/>
                </a:solidFill>
              </a:rPr>
              <a:t>mire is fizetjük</a:t>
            </a:r>
            <a:r>
              <a:rPr lang="hu-HU" b="1" dirty="0"/>
              <a:t>?</a:t>
            </a:r>
          </a:p>
          <a:p>
            <a:pPr marL="285750" indent="-285750" algn="just">
              <a:buClr>
                <a:schemeClr val="tx1"/>
              </a:buClr>
            </a:pPr>
            <a:r>
              <a:rPr lang="hu-HU" b="1" dirty="0"/>
              <a:t>Éves ellenőrzési terv  (05.15.) – bevonásunkkal (?)...</a:t>
            </a:r>
          </a:p>
          <a:p>
            <a:endParaRPr lang="hu-HU" dirty="0"/>
          </a:p>
        </p:txBody>
      </p:sp>
      <p:pic>
        <p:nvPicPr>
          <p:cNvPr id="13" name="Picture 2" descr="KÃ©ptalÃ¡lat a kÃ¶vetkezÅre: âminimÃ¡lbÃ©râ">
            <a:extLst>
              <a:ext uri="{FF2B5EF4-FFF2-40B4-BE49-F238E27FC236}">
                <a16:creationId xmlns:a16="http://schemas.microsoft.com/office/drawing/2014/main" xmlns="" id="{D07AF7FC-5055-4E43-AEE0-6B3FA10362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829" y="5050117"/>
            <a:ext cx="2690336" cy="172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180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Csoportba foglalás 9"/>
          <p:cNvGrpSpPr>
            <a:grpSpLocks noChangeAspect="1"/>
          </p:cNvGrpSpPr>
          <p:nvPr/>
        </p:nvGrpSpPr>
        <p:grpSpPr>
          <a:xfrm>
            <a:off x="8077389" y="415336"/>
            <a:ext cx="1066611" cy="6442664"/>
            <a:chOff x="7740000" y="534350"/>
            <a:chExt cx="1404000" cy="8480604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7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000" y="534350"/>
              <a:ext cx="1404000" cy="4267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8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000" y="2890538"/>
              <a:ext cx="1404000" cy="6124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églalap 4"/>
          <p:cNvSpPr/>
          <p:nvPr/>
        </p:nvSpPr>
        <p:spPr>
          <a:xfrm>
            <a:off x="-3835" y="0"/>
            <a:ext cx="9144000" cy="378000"/>
          </a:xfrm>
          <a:prstGeom prst="rect">
            <a:avLst/>
          </a:prstGeom>
          <a:solidFill>
            <a:srgbClr val="0532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-3835" y="6777000"/>
            <a:ext cx="9144000" cy="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0" y="344608"/>
            <a:ext cx="9144000" cy="7072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0AB72796-6610-424F-951A-4255FE16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ea typeface="Times New Roman" panose="02020603050405020304" pitchFamily="18" charset="0"/>
              </a:rPr>
              <a:t>Piacfelügyeleti díj</a:t>
            </a:r>
            <a:endParaRPr lang="hu-HU" dirty="0"/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xmlns="" id="{8BA20F51-09FF-47A3-924F-BB68F36D64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7862917"/>
              </p:ext>
            </p:extLst>
          </p:nvPr>
        </p:nvGraphicFramePr>
        <p:xfrm>
          <a:off x="1359568" y="1690690"/>
          <a:ext cx="6316579" cy="4802184"/>
        </p:xfrm>
        <a:graphic>
          <a:graphicData uri="http://schemas.openxmlformats.org/drawingml/2006/table">
            <a:tbl>
              <a:tblPr/>
              <a:tblGrid>
                <a:gridCol w="3164292">
                  <a:extLst>
                    <a:ext uri="{9D8B030D-6E8A-4147-A177-3AD203B41FA5}">
                      <a16:colId xmlns:a16="http://schemas.microsoft.com/office/drawing/2014/main" xmlns="" val="716876920"/>
                    </a:ext>
                  </a:extLst>
                </a:gridCol>
                <a:gridCol w="3152287">
                  <a:extLst>
                    <a:ext uri="{9D8B030D-6E8A-4147-A177-3AD203B41FA5}">
                      <a16:colId xmlns:a16="http://schemas.microsoft.com/office/drawing/2014/main" xmlns="" val="1175549354"/>
                    </a:ext>
                  </a:extLst>
                </a:gridCol>
              </a:tblGrid>
              <a:tr h="1477593">
                <a:tc>
                  <a:txBody>
                    <a:bodyPr/>
                    <a:lstStyle/>
                    <a:p>
                      <a:pPr algn="ctr"/>
                      <a:r>
                        <a:rPr lang="hu-HU" b="1">
                          <a:effectLst/>
                          <a:latin typeface="Arial" panose="020B0604020202020204" pitchFamily="34" charset="0"/>
                        </a:rPr>
                        <a:t>A szolgáltató által üzemeltetett engedélyköteles autóbuszok száma</a:t>
                      </a:r>
                      <a:endParaRPr lang="hu-HU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>
                          <a:effectLst/>
                          <a:latin typeface="Arial" panose="020B0604020202020204" pitchFamily="34" charset="0"/>
                        </a:rPr>
                        <a:t>A piacfelügyeleti díj éves mértéke (forintban)</a:t>
                      </a:r>
                      <a:endParaRPr lang="hu-HU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E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E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E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9950232"/>
                  </a:ext>
                </a:extLst>
              </a:tr>
              <a:tr h="369399">
                <a:tc>
                  <a:txBody>
                    <a:bodyPr/>
                    <a:lstStyle/>
                    <a:p>
                      <a:pPr algn="ctr"/>
                      <a:r>
                        <a:rPr lang="hu-HU" b="1">
                          <a:effectLst/>
                          <a:latin typeface="Arial" panose="020B0604020202020204" pitchFamily="34" charset="0"/>
                        </a:rPr>
                        <a:t>1- 5 db</a:t>
                      </a:r>
                      <a:endParaRPr lang="hu-HU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10B6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B6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B6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>
                          <a:effectLst/>
                          <a:latin typeface="Arial" panose="020B0604020202020204" pitchFamily="34" charset="0"/>
                        </a:rPr>
                        <a:t>50 000</a:t>
                      </a:r>
                      <a:endParaRPr lang="hu-HU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10B6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65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E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65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47255346"/>
                  </a:ext>
                </a:extLst>
              </a:tr>
              <a:tr h="369399">
                <a:tc>
                  <a:txBody>
                    <a:bodyPr/>
                    <a:lstStyle/>
                    <a:p>
                      <a:pPr algn="ctr"/>
                      <a:r>
                        <a:rPr lang="hu-HU" b="1">
                          <a:effectLst/>
                          <a:latin typeface="Arial" panose="020B0604020202020204" pitchFamily="34" charset="0"/>
                        </a:rPr>
                        <a:t>6- 10 db</a:t>
                      </a:r>
                      <a:endParaRPr lang="hu-HU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0B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B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B6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B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>
                          <a:effectLst/>
                          <a:latin typeface="Arial" panose="020B0604020202020204" pitchFamily="34" charset="0"/>
                        </a:rPr>
                        <a:t>100 000</a:t>
                      </a:r>
                      <a:endParaRPr lang="hu-HU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0B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68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65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68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9922804"/>
                  </a:ext>
                </a:extLst>
              </a:tr>
              <a:tr h="369399">
                <a:tc>
                  <a:txBody>
                    <a:bodyPr/>
                    <a:lstStyle/>
                    <a:p>
                      <a:pPr algn="ctr"/>
                      <a:r>
                        <a:rPr lang="hu-HU" b="1">
                          <a:effectLst/>
                          <a:latin typeface="Arial" panose="020B0604020202020204" pitchFamily="34" charset="0"/>
                        </a:rPr>
                        <a:t>11-20 db</a:t>
                      </a:r>
                      <a:endParaRPr lang="hu-HU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0BB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BB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B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BB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>
                          <a:effectLst/>
                          <a:latin typeface="Arial" panose="020B0604020202020204" pitchFamily="34" charset="0"/>
                        </a:rPr>
                        <a:t>200 000</a:t>
                      </a:r>
                      <a:endParaRPr lang="hu-HU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0BB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5C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68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5C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9923676"/>
                  </a:ext>
                </a:extLst>
              </a:tr>
              <a:tr h="369399">
                <a:tc>
                  <a:txBody>
                    <a:bodyPr/>
                    <a:lstStyle/>
                    <a:p>
                      <a:pPr algn="ctr"/>
                      <a:r>
                        <a:rPr lang="hu-HU" b="1">
                          <a:effectLst/>
                          <a:latin typeface="Arial" panose="020B0604020202020204" pitchFamily="34" charset="0"/>
                        </a:rPr>
                        <a:t>21-50 db</a:t>
                      </a:r>
                      <a:endParaRPr lang="hu-HU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0C0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C0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BB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C0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>
                          <a:effectLst/>
                          <a:latin typeface="Arial" panose="020B0604020202020204" pitchFamily="34" charset="0"/>
                        </a:rPr>
                        <a:t>500 000</a:t>
                      </a:r>
                      <a:endParaRPr lang="hu-HU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0C0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68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5C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68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7617778"/>
                  </a:ext>
                </a:extLst>
              </a:tr>
              <a:tr h="369399">
                <a:tc>
                  <a:txBody>
                    <a:bodyPr/>
                    <a:lstStyle/>
                    <a:p>
                      <a:pPr algn="ctr"/>
                      <a:r>
                        <a:rPr lang="hu-HU" b="1">
                          <a:effectLst/>
                          <a:latin typeface="Arial" panose="020B0604020202020204" pitchFamily="34" charset="0"/>
                        </a:rPr>
                        <a:t>51-100 db</a:t>
                      </a:r>
                      <a:endParaRPr lang="hu-HU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0B5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B5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C0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B5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>
                          <a:effectLst/>
                          <a:latin typeface="Arial" panose="020B0604020202020204" pitchFamily="34" charset="0"/>
                        </a:rPr>
                        <a:t>1 000 000</a:t>
                      </a:r>
                      <a:endParaRPr lang="hu-HU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0B5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6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68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6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5518430"/>
                  </a:ext>
                </a:extLst>
              </a:tr>
              <a:tr h="369399">
                <a:tc>
                  <a:txBody>
                    <a:bodyPr/>
                    <a:lstStyle/>
                    <a:p>
                      <a:pPr algn="ctr"/>
                      <a:r>
                        <a:rPr lang="hu-HU" b="1">
                          <a:effectLst/>
                          <a:latin typeface="Arial" panose="020B0604020202020204" pitchFamily="34" charset="0"/>
                        </a:rPr>
                        <a:t>101-250 db</a:t>
                      </a:r>
                      <a:endParaRPr lang="hu-HU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0B5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B5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B5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B5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>
                          <a:effectLst/>
                          <a:latin typeface="Arial" panose="020B0604020202020204" pitchFamily="34" charset="0"/>
                        </a:rPr>
                        <a:t>2 000 000</a:t>
                      </a:r>
                      <a:endParaRPr lang="hu-HU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0B5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68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6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68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9297346"/>
                  </a:ext>
                </a:extLst>
              </a:tr>
              <a:tr h="369399">
                <a:tc>
                  <a:txBody>
                    <a:bodyPr/>
                    <a:lstStyle/>
                    <a:p>
                      <a:pPr algn="ctr"/>
                      <a:r>
                        <a:rPr lang="hu-HU" b="1">
                          <a:effectLst/>
                          <a:latin typeface="Arial" panose="020B0604020202020204" pitchFamily="34" charset="0"/>
                        </a:rPr>
                        <a:t>251-500 db</a:t>
                      </a:r>
                      <a:endParaRPr lang="hu-HU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0B5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B5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B5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B5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>
                          <a:effectLst/>
                          <a:latin typeface="Arial" panose="020B0604020202020204" pitchFamily="34" charset="0"/>
                        </a:rPr>
                        <a:t>3 000 000</a:t>
                      </a:r>
                      <a:endParaRPr lang="hu-HU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0B5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6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68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6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9298807"/>
                  </a:ext>
                </a:extLst>
              </a:tr>
              <a:tr h="369399">
                <a:tc>
                  <a:txBody>
                    <a:bodyPr/>
                    <a:lstStyle/>
                    <a:p>
                      <a:pPr algn="ctr"/>
                      <a:r>
                        <a:rPr lang="hu-HU" b="1">
                          <a:effectLst/>
                          <a:latin typeface="Arial" panose="020B0604020202020204" pitchFamily="34" charset="0"/>
                        </a:rPr>
                        <a:t>501-1000 db</a:t>
                      </a:r>
                      <a:endParaRPr lang="hu-HU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0B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B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B5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B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>
                          <a:effectLst/>
                          <a:latin typeface="Arial" panose="020B0604020202020204" pitchFamily="34" charset="0"/>
                        </a:rPr>
                        <a:t>4 000 000</a:t>
                      </a:r>
                      <a:endParaRPr lang="hu-HU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0B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5C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6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5C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9172452"/>
                  </a:ext>
                </a:extLst>
              </a:tr>
              <a:tr h="369399">
                <a:tc>
                  <a:txBody>
                    <a:bodyPr/>
                    <a:lstStyle/>
                    <a:p>
                      <a:pPr algn="ctr"/>
                      <a:r>
                        <a:rPr lang="hu-HU" b="1">
                          <a:effectLst/>
                          <a:latin typeface="Arial" panose="020B0604020202020204" pitchFamily="34" charset="0"/>
                        </a:rPr>
                        <a:t>1000 db felett</a:t>
                      </a:r>
                      <a:endParaRPr lang="hu-HU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0B8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B8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B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B8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effectLst/>
                          <a:latin typeface="Arial" panose="020B0604020202020204" pitchFamily="34" charset="0"/>
                        </a:rPr>
                        <a:t>5 000 000</a:t>
                      </a:r>
                      <a:endParaRPr lang="hu-HU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0B8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6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5C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6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8242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076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Csoportba foglalás 9"/>
          <p:cNvGrpSpPr>
            <a:grpSpLocks noChangeAspect="1"/>
          </p:cNvGrpSpPr>
          <p:nvPr/>
        </p:nvGrpSpPr>
        <p:grpSpPr>
          <a:xfrm>
            <a:off x="8077389" y="415336"/>
            <a:ext cx="1066611" cy="6442664"/>
            <a:chOff x="7740000" y="534350"/>
            <a:chExt cx="1404000" cy="8480604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7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000" y="534350"/>
              <a:ext cx="1404000" cy="4267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8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000" y="2890538"/>
              <a:ext cx="1404000" cy="6124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églalap 4"/>
          <p:cNvSpPr/>
          <p:nvPr/>
        </p:nvSpPr>
        <p:spPr>
          <a:xfrm>
            <a:off x="-3835" y="0"/>
            <a:ext cx="9144000" cy="378000"/>
          </a:xfrm>
          <a:prstGeom prst="rect">
            <a:avLst/>
          </a:prstGeom>
          <a:solidFill>
            <a:srgbClr val="0532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-3835" y="6777000"/>
            <a:ext cx="9144000" cy="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0" y="344608"/>
            <a:ext cx="9144000" cy="7072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0AB72796-6610-424F-951A-4255FE16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ea typeface="Times New Roman" panose="02020603050405020304" pitchFamily="18" charset="0"/>
              </a:rPr>
              <a:t>Piacfelügyeleti díj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4D67AEA0-EFF3-4B07-8511-5A8B9E42A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 algn="just">
              <a:buNone/>
            </a:pPr>
            <a:r>
              <a:rPr lang="hu-HU" dirty="0"/>
              <a:t>A díjat az autóbuszos piacfelügyeleti hatóságnak </a:t>
            </a:r>
            <a:r>
              <a:rPr lang="hu-HU" b="1" dirty="0"/>
              <a:t>a Magyar Államkincstárnál vezetett 10032000-00290713-38100004 számú számlájára</a:t>
            </a:r>
            <a:r>
              <a:rPr lang="hu-HU" dirty="0"/>
              <a:t>, </a:t>
            </a:r>
            <a:r>
              <a:rPr lang="hu-HU" i="1" dirty="0"/>
              <a:t>„autóbuszos piacfelügyeleti díj”</a:t>
            </a:r>
            <a:r>
              <a:rPr lang="hu-HU" dirty="0"/>
              <a:t> jogcím feltüntetésével, évente legkésőbb július 31-ével kell megfizetni.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30111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Csoportba foglalás 9"/>
          <p:cNvGrpSpPr>
            <a:grpSpLocks noChangeAspect="1"/>
          </p:cNvGrpSpPr>
          <p:nvPr/>
        </p:nvGrpSpPr>
        <p:grpSpPr>
          <a:xfrm>
            <a:off x="8077389" y="415336"/>
            <a:ext cx="1066611" cy="6442664"/>
            <a:chOff x="7740000" y="534350"/>
            <a:chExt cx="1404000" cy="8480604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7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000" y="534350"/>
              <a:ext cx="1404000" cy="4267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8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000" y="2890538"/>
              <a:ext cx="1404000" cy="6124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églalap 4"/>
          <p:cNvSpPr/>
          <p:nvPr/>
        </p:nvSpPr>
        <p:spPr>
          <a:xfrm>
            <a:off x="-3835" y="0"/>
            <a:ext cx="9144000" cy="378000"/>
          </a:xfrm>
          <a:prstGeom prst="rect">
            <a:avLst/>
          </a:prstGeom>
          <a:solidFill>
            <a:srgbClr val="0532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-3835" y="6777000"/>
            <a:ext cx="9144000" cy="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0" y="344608"/>
            <a:ext cx="9144000" cy="7072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0AB72796-6610-424F-951A-4255FE16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ea typeface="Times New Roman" panose="02020603050405020304" pitchFamily="18" charset="0"/>
              </a:rPr>
              <a:t>TSM- NiT Hungary eredmény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4D67AEA0-EFF3-4B07-8511-5A8B9E42A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endParaRPr lang="hu-HU" dirty="0"/>
          </a:p>
          <a:p>
            <a:pPr marL="0" indent="0" algn="just">
              <a:buNone/>
            </a:pPr>
            <a:r>
              <a:rPr lang="hu-HU" dirty="0"/>
              <a:t>Elvárásunkat tolerálva </a:t>
            </a:r>
            <a:r>
              <a:rPr lang="hu-HU" b="1" dirty="0"/>
              <a:t>a </a:t>
            </a:r>
            <a:r>
              <a:rPr lang="hu-HU" b="1" dirty="0">
                <a:solidFill>
                  <a:srgbClr val="FF0000"/>
                </a:solidFill>
              </a:rPr>
              <a:t>kéttengelyes</a:t>
            </a:r>
            <a:r>
              <a:rPr lang="hu-HU" b="1" dirty="0"/>
              <a:t> autóbuszok a Magyar Közút Zrt-nél elvégzett regisztrációt követően +1 tonnás kedvezményt érvényesíthetnek </a:t>
            </a:r>
            <a:r>
              <a:rPr lang="hu-HU" b="1" dirty="0" err="1"/>
              <a:t>tengelyenként</a:t>
            </a:r>
            <a:r>
              <a:rPr lang="hu-HU" dirty="0"/>
              <a:t>. A január 1-jétől elvégezhető az </a:t>
            </a:r>
            <a:r>
              <a:rPr lang="hu-HU" b="1" dirty="0">
                <a:hlinkClick r:id="rId7"/>
              </a:rPr>
              <a:t>UVR rendszerben</a:t>
            </a:r>
            <a:r>
              <a:rPr lang="hu-HU" b="1" dirty="0"/>
              <a:t> </a:t>
            </a:r>
            <a:r>
              <a:rPr lang="hu-HU" dirty="0"/>
              <a:t>(autóbuszra vonatkozó kedvezmény választásával).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6068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Csoportba foglalás 9"/>
          <p:cNvGrpSpPr>
            <a:grpSpLocks noChangeAspect="1"/>
          </p:cNvGrpSpPr>
          <p:nvPr/>
        </p:nvGrpSpPr>
        <p:grpSpPr>
          <a:xfrm>
            <a:off x="8077389" y="415336"/>
            <a:ext cx="1066611" cy="6442664"/>
            <a:chOff x="7740000" y="534350"/>
            <a:chExt cx="1404000" cy="8480604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7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000" y="534350"/>
              <a:ext cx="1404000" cy="4267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8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000" y="2890538"/>
              <a:ext cx="1404000" cy="6124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églalap 4"/>
          <p:cNvSpPr/>
          <p:nvPr/>
        </p:nvSpPr>
        <p:spPr>
          <a:xfrm>
            <a:off x="-3835" y="0"/>
            <a:ext cx="9144000" cy="378000"/>
          </a:xfrm>
          <a:prstGeom prst="rect">
            <a:avLst/>
          </a:prstGeom>
          <a:solidFill>
            <a:srgbClr val="0532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-3835" y="6777000"/>
            <a:ext cx="9144000" cy="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0" y="344608"/>
            <a:ext cx="9144000" cy="7072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0AB72796-6610-424F-951A-4255FE16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ea typeface="Times New Roman" panose="02020603050405020304" pitchFamily="18" charset="0"/>
              </a:rPr>
              <a:t>TSM- NiT Hungary eredmény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4D67AEA0-EFF3-4B07-8511-5A8B9E42A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r>
              <a:rPr lang="hu-HU" dirty="0"/>
              <a:t>A </a:t>
            </a:r>
            <a:r>
              <a:rPr lang="hu-HU" dirty="0">
                <a:solidFill>
                  <a:srgbClr val="FF0000"/>
                </a:solidFill>
              </a:rPr>
              <a:t>háromnál több tengellyel </a:t>
            </a:r>
            <a:r>
              <a:rPr lang="hu-HU" dirty="0"/>
              <a:t>rendelkező tengelycsoportok esetében </a:t>
            </a:r>
            <a:r>
              <a:rPr lang="hu-HU" b="1" dirty="0"/>
              <a:t>a hármas tengelycsoportra vonatkozó értékek – bizonyos feltételekkel – 28,5 tonnára emelkedtek</a:t>
            </a:r>
            <a:r>
              <a:rPr lang="hu-HU" dirty="0"/>
              <a:t>. Ennek feltétele, hogy háromnál több tengely egymás mellett helyezkedjen el, és a tengelyek csoportban legyenek, azaz távolságuk 1,31-1,8 méter között helyezkedjen el. Tehát ez a kedvezmény akkor érvényesíthető, ha legalább 5, 7 vagy 9 (stb.) tengely van egymás mellett (azonos távolságra).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82114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Csoportba foglalás 9"/>
          <p:cNvGrpSpPr>
            <a:grpSpLocks noChangeAspect="1"/>
          </p:cNvGrpSpPr>
          <p:nvPr/>
        </p:nvGrpSpPr>
        <p:grpSpPr>
          <a:xfrm>
            <a:off x="8077389" y="415336"/>
            <a:ext cx="1066611" cy="6442664"/>
            <a:chOff x="7740000" y="534350"/>
            <a:chExt cx="1404000" cy="8480604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7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000" y="534350"/>
              <a:ext cx="1404000" cy="4267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8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000" y="2890538"/>
              <a:ext cx="1404000" cy="6124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églalap 4"/>
          <p:cNvSpPr/>
          <p:nvPr/>
        </p:nvSpPr>
        <p:spPr>
          <a:xfrm>
            <a:off x="-3835" y="0"/>
            <a:ext cx="9144000" cy="378000"/>
          </a:xfrm>
          <a:prstGeom prst="rect">
            <a:avLst/>
          </a:prstGeom>
          <a:solidFill>
            <a:srgbClr val="0532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-3835" y="6777000"/>
            <a:ext cx="9144000" cy="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0" y="344608"/>
            <a:ext cx="9144000" cy="7072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0AB72796-6610-424F-951A-4255FE16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ea typeface="Times New Roman" panose="02020603050405020304" pitchFamily="18" charset="0"/>
              </a:rPr>
              <a:t>És az össztömeg…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4D67AEA0-EFF3-4B07-8511-5A8B9E42A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hu-HU" dirty="0"/>
          </a:p>
          <a:p>
            <a:pPr algn="just"/>
            <a:r>
              <a:rPr lang="hu-HU" dirty="0"/>
              <a:t>A fúvott gumiabronccsal felszerelt kerekű jármű megengedett legnagyobb össztömegére vonatkozó </a:t>
            </a:r>
            <a:r>
              <a:rPr lang="hu-HU" dirty="0">
                <a:solidFill>
                  <a:srgbClr val="FF0000"/>
                </a:solidFill>
              </a:rPr>
              <a:t>18 tonnás érték</a:t>
            </a:r>
            <a:r>
              <a:rPr lang="hu-HU" dirty="0"/>
              <a:t> – új kivételként – a kéttengelyes autóbusz esetében </a:t>
            </a:r>
            <a:r>
              <a:rPr lang="hu-HU" b="1" dirty="0"/>
              <a:t>19,5 tonnában</a:t>
            </a:r>
            <a:r>
              <a:rPr lang="hu-HU" dirty="0"/>
              <a:t> került megállapításra.</a:t>
            </a:r>
          </a:p>
          <a:p>
            <a:pPr algn="just"/>
            <a:r>
              <a:rPr lang="hu-HU" dirty="0"/>
              <a:t>Ez egy hatósági műszaki szemle alapján minimális költséggel elvégezhető, amelyhez be kell mutatni a járműre vonatkozó gyártói igazolást (COC okmány), vagy a jármű adattábláját. Az új forgalmi engedély a szemle során kiállított okirat benyújtásával váltható ki (ennek költsége 6.000 forint).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82825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églalap 12"/>
          <p:cNvSpPr/>
          <p:nvPr/>
        </p:nvSpPr>
        <p:spPr>
          <a:xfrm>
            <a:off x="0" y="-31325"/>
            <a:ext cx="9144000" cy="351000"/>
          </a:xfrm>
          <a:prstGeom prst="rect">
            <a:avLst/>
          </a:prstGeom>
          <a:solidFill>
            <a:srgbClr val="0532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0" y="6790231"/>
            <a:ext cx="9144000" cy="6777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0" y="302875"/>
            <a:ext cx="9144000" cy="7072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7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" y="373604"/>
            <a:ext cx="605119" cy="6416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8663" y="4469912"/>
            <a:ext cx="2704466" cy="1649663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3987333C-EE4F-4970-A058-21531EE46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ea typeface="Times New Roman" panose="02020603050405020304" pitchFamily="18" charset="0"/>
              </a:rPr>
              <a:t>NiT Hungary tagfelvétel és szolgáltatások</a:t>
            </a:r>
            <a:endParaRPr lang="hu-HU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F80CC383-1109-46E2-AECF-AE894F622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>
                <a:hlinkClick r:id="rId5"/>
              </a:rPr>
              <a:t>www.nit.hu</a:t>
            </a:r>
            <a:endParaRPr lang="hu-HU" dirty="0"/>
          </a:p>
          <a:p>
            <a:pPr marL="0" indent="0">
              <a:buNone/>
            </a:pPr>
            <a:r>
              <a:rPr lang="hu-HU" dirty="0">
                <a:hlinkClick r:id="rId6"/>
              </a:rPr>
              <a:t>nit@nit.hu</a:t>
            </a:r>
            <a:endParaRPr lang="hu-HU" dirty="0"/>
          </a:p>
          <a:p>
            <a:pPr marL="0" indent="0">
              <a:buNone/>
            </a:pPr>
            <a:r>
              <a:rPr lang="hu-HU" dirty="0">
                <a:hlinkClick r:id="rId7"/>
              </a:rPr>
              <a:t>tagszolgaltatas@nit.hu</a:t>
            </a:r>
            <a:endParaRPr lang="hu-HU" dirty="0"/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Tisóczki Zita értékesítési vezető </a:t>
            </a:r>
          </a:p>
          <a:p>
            <a:pPr marL="0" indent="0">
              <a:buNone/>
            </a:pPr>
            <a:r>
              <a:rPr lang="hu-HU" dirty="0"/>
              <a:t>+36 30 255 9905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10183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églalap 12"/>
          <p:cNvSpPr/>
          <p:nvPr/>
        </p:nvSpPr>
        <p:spPr>
          <a:xfrm>
            <a:off x="0" y="-31325"/>
            <a:ext cx="9144000" cy="351000"/>
          </a:xfrm>
          <a:prstGeom prst="rect">
            <a:avLst/>
          </a:prstGeom>
          <a:solidFill>
            <a:srgbClr val="0532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0" y="6790231"/>
            <a:ext cx="9144000" cy="6777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0" y="302875"/>
            <a:ext cx="9144000" cy="7072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7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" y="373604"/>
            <a:ext cx="605119" cy="6416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8663" y="4469912"/>
            <a:ext cx="2704466" cy="1649663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3987333C-EE4F-4970-A058-21531EE46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F80CC383-1109-46E2-AECF-AE894F622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endParaRPr lang="hu-HU" b="1" dirty="0"/>
          </a:p>
          <a:p>
            <a:pPr marL="0" indent="0" algn="ctr">
              <a:buNone/>
            </a:pPr>
            <a:r>
              <a:rPr lang="hu-HU" dirty="0"/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467085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8310296" y="389965"/>
            <a:ext cx="833718" cy="4693023"/>
          </a:xfrm>
          <a:prstGeom prst="rect">
            <a:avLst/>
          </a:prstGeom>
          <a:gradFill>
            <a:gsLst>
              <a:gs pos="1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0" y="0"/>
            <a:ext cx="9144000" cy="3240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0" y="322730"/>
            <a:ext cx="9144000" cy="108000"/>
          </a:xfrm>
          <a:prstGeom prst="rect">
            <a:avLst/>
          </a:prstGeom>
          <a:solidFill>
            <a:srgbClr val="2DAA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0" y="6750000"/>
            <a:ext cx="9144000" cy="108000"/>
          </a:xfrm>
          <a:prstGeom prst="rect">
            <a:avLst/>
          </a:prstGeom>
          <a:solidFill>
            <a:srgbClr val="F5BA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0" y="6120050"/>
            <a:ext cx="8320528" cy="523220"/>
          </a:xfrm>
          <a:prstGeom prst="rect">
            <a:avLst/>
          </a:prstGeom>
          <a:gradFill flip="none" rotWithShape="1">
            <a:gsLst>
              <a:gs pos="0">
                <a:srgbClr val="EDEDED"/>
              </a:gs>
              <a:gs pos="100000">
                <a:schemeClr val="bg1"/>
              </a:gs>
            </a:gsLst>
            <a:lin ang="0" scaled="1"/>
            <a:tileRect/>
          </a:gradFill>
        </p:spPr>
        <p:txBody>
          <a:bodyPr vert="horz" wrap="square" rtlCol="0">
            <a:spAutoFit/>
          </a:bodyPr>
          <a:lstStyle/>
          <a:p>
            <a:pPr algn="ctr"/>
            <a:r>
              <a:rPr lang="hu-HU" b="1" dirty="0"/>
              <a:t>Teljes taglétszámunk </a:t>
            </a:r>
            <a:r>
              <a:rPr lang="hu-HU" sz="1400" b="1" dirty="0"/>
              <a:t>(2019.01.16.)  </a:t>
            </a:r>
            <a:r>
              <a:rPr lang="hu-HU" sz="2800" b="1" dirty="0">
                <a:solidFill>
                  <a:srgbClr val="2B7AD9"/>
                </a:solidFill>
              </a:rPr>
              <a:t>3 730</a:t>
            </a:r>
            <a:endParaRPr lang="hu-HU" sz="2400" b="1" dirty="0">
              <a:solidFill>
                <a:srgbClr val="2B7AD9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362695" y="4449474"/>
            <a:ext cx="39221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hu-HU" altLang="hu-HU" sz="1400" b="1" dirty="0">
                <a:solidFill>
                  <a:srgbClr val="FF0000"/>
                </a:solidFill>
                <a:latin typeface="Calibri" panose="020F0502020204030204" pitchFamily="34" charset="0"/>
              </a:rPr>
              <a:t>Egyik szervezetnél sem tag autóbuszos személyszállító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352685" y="4082828"/>
            <a:ext cx="394218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hu-HU" altLang="hu-HU" sz="1400" b="1" dirty="0">
                <a:solidFill>
                  <a:srgbClr val="5F9127"/>
                </a:solidFill>
                <a:latin typeface="Calibri" panose="020F0502020204030204" pitchFamily="34" charset="0"/>
              </a:rPr>
              <a:t>Más szervezeteknél tag autóbuszos személyszállító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125846" y="1307367"/>
          <a:ext cx="4211415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4362695" y="3625451"/>
            <a:ext cx="463879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hu-HU" altLang="hu-HU" sz="1400" b="1" dirty="0">
                <a:solidFill>
                  <a:srgbClr val="002C58"/>
                </a:solidFill>
                <a:latin typeface="Calibri" panose="020F0502020204030204" pitchFamily="34" charset="0"/>
              </a:rPr>
              <a:t>NiT Hungary tag autóbuszos személyszállító</a:t>
            </a:r>
          </a:p>
        </p:txBody>
      </p:sp>
      <p:sp>
        <p:nvSpPr>
          <p:cNvPr id="16" name="Téglalap 15"/>
          <p:cNvSpPr/>
          <p:nvPr/>
        </p:nvSpPr>
        <p:spPr>
          <a:xfrm>
            <a:off x="6949" y="564870"/>
            <a:ext cx="83016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2000" b="1" dirty="0">
                <a:latin typeface="Calibri" panose="020F0502020204030204" pitchFamily="34" charset="0"/>
              </a:rPr>
              <a:t>Autóbuszos</a:t>
            </a:r>
            <a:r>
              <a:rPr lang="hu-HU" altLang="hu-HU" sz="1600" b="1" dirty="0">
                <a:latin typeface="Calibri" panose="020F0502020204030204" pitchFamily="34" charset="0"/>
              </a:rPr>
              <a:t> tagvállalkozások a teljes vállalkozási körön belül </a:t>
            </a:r>
          </a:p>
          <a:p>
            <a:pPr algn="ctr"/>
            <a:r>
              <a:rPr lang="hu-HU" altLang="hu-HU" sz="1400" b="1" i="1" dirty="0">
                <a:latin typeface="Calibri" panose="020F0502020204030204" pitchFamily="34" charset="0"/>
              </a:rPr>
              <a:t>( </a:t>
            </a:r>
            <a:r>
              <a:rPr lang="hu-HU" altLang="hu-HU" sz="2000" b="1" i="1" dirty="0">
                <a:solidFill>
                  <a:srgbClr val="FF0000"/>
                </a:solidFill>
                <a:latin typeface="Calibri" panose="020F0502020204030204" pitchFamily="34" charset="0"/>
              </a:rPr>
              <a:t>1 660 </a:t>
            </a:r>
            <a:r>
              <a:rPr lang="hu-HU" altLang="hu-HU" sz="1400" b="1" i="1" dirty="0">
                <a:latin typeface="Calibri" panose="020F0502020204030204" pitchFamily="34" charset="0"/>
              </a:rPr>
              <a:t>szolgáltató – ITM 2019.01.16.)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983936" y="2635948"/>
            <a:ext cx="12490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u-HU" altLang="hu-H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920</a:t>
            </a: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1194318" y="3146381"/>
            <a:ext cx="8845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7368" dir="18900000" algn="ctr" rotWithShape="0">
                    <a:srgbClr val="0033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u-HU" altLang="hu-H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55 %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3992685" y="3608038"/>
            <a:ext cx="360000" cy="338554"/>
          </a:xfrm>
          <a:prstGeom prst="rect">
            <a:avLst/>
          </a:prstGeom>
          <a:gradFill rotWithShape="0">
            <a:gsLst>
              <a:gs pos="0">
                <a:schemeClr val="accent1">
                  <a:lumMod val="75000"/>
                </a:schemeClr>
              </a:gs>
              <a:gs pos="100000">
                <a:srgbClr val="002C58"/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endParaRPr lang="hu-HU" sz="1600" dirty="0"/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3992685" y="4069112"/>
            <a:ext cx="360000" cy="338554"/>
          </a:xfrm>
          <a:prstGeom prst="rect">
            <a:avLst/>
          </a:prstGeom>
          <a:gradFill rotWithShape="0">
            <a:gsLst>
              <a:gs pos="0">
                <a:srgbClr val="92D050"/>
              </a:gs>
              <a:gs pos="100000">
                <a:srgbClr val="6BA42C"/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endParaRPr lang="hu-HU" sz="1600" dirty="0"/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3992685" y="4533882"/>
            <a:ext cx="360000" cy="338554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C00000"/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endParaRPr lang="hu-HU" sz="1600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0" y="4954259"/>
            <a:ext cx="83205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algn="just"/>
            <a:r>
              <a:rPr lang="hu-HU" sz="1600" b="1" dirty="0">
                <a:solidFill>
                  <a:srgbClr val="003366"/>
                </a:solidFill>
              </a:rPr>
              <a:t>A NiT Hungary tagjai között:</a:t>
            </a:r>
          </a:p>
          <a:p>
            <a:pPr marL="461963" indent="-285750" algn="just">
              <a:buFont typeface="Arial" panose="020B0604020202020204" pitchFamily="34" charset="0"/>
              <a:buChar char="•"/>
            </a:pPr>
            <a:r>
              <a:rPr lang="hu-HU" sz="1400" b="1" dirty="0"/>
              <a:t>5 régiós közlekedési központ</a:t>
            </a:r>
          </a:p>
          <a:p>
            <a:pPr marL="461963" indent="-285750" algn="just">
              <a:buFont typeface="Arial" panose="020B0604020202020204" pitchFamily="34" charset="0"/>
              <a:buChar char="•"/>
            </a:pPr>
            <a:r>
              <a:rPr lang="hu-HU" sz="1400" b="1" dirty="0"/>
              <a:t>3 közszolgáltatást végző autóbuszos személyszállító magánvállalkozás</a:t>
            </a:r>
          </a:p>
          <a:p>
            <a:pPr marL="461963" indent="-285750" algn="just">
              <a:buFont typeface="Arial" panose="020B0604020202020204" pitchFamily="34" charset="0"/>
              <a:buChar char="•"/>
            </a:pPr>
            <a:r>
              <a:rPr lang="hu-HU" sz="1400" b="1" dirty="0"/>
              <a:t>valamennyi fővárosi hop on hop off szolgáltatást végző magánvállalkozás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2683939" y="2389038"/>
            <a:ext cx="10847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altLang="hu-H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540</a:t>
            </a: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2860698" y="2794018"/>
            <a:ext cx="79208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7368" dir="18900000" algn="ctr" rotWithShape="0">
                    <a:srgbClr val="0033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altLang="hu-H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33 %</a:t>
            </a:r>
          </a:p>
        </p:txBody>
      </p:sp>
      <p:sp>
        <p:nvSpPr>
          <p:cNvPr id="25" name="Text Box 1031"/>
          <p:cNvSpPr txBox="1">
            <a:spLocks noChangeArrowheads="1"/>
          </p:cNvSpPr>
          <p:nvPr/>
        </p:nvSpPr>
        <p:spPr bwMode="auto">
          <a:xfrm>
            <a:off x="0" y="-35005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u-HU" altLang="hu-HU" sz="2000" b="1" dirty="0">
                <a:solidFill>
                  <a:srgbClr val="FFC000"/>
                </a:solidFill>
                <a:latin typeface="Calibri" panose="020F0502020204030204" pitchFamily="34" charset="0"/>
              </a:rPr>
              <a:t>TAGSÁGUNK</a:t>
            </a:r>
          </a:p>
        </p:txBody>
      </p:sp>
    </p:spTree>
    <p:extLst>
      <p:ext uri="{BB962C8B-B14F-4D97-AF65-F5344CB8AC3E}">
        <p14:creationId xmlns:p14="http://schemas.microsoft.com/office/powerpoint/2010/main" val="3050024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Csoportba foglalás 9"/>
          <p:cNvGrpSpPr>
            <a:grpSpLocks noChangeAspect="1"/>
          </p:cNvGrpSpPr>
          <p:nvPr/>
        </p:nvGrpSpPr>
        <p:grpSpPr>
          <a:xfrm>
            <a:off x="8077389" y="415336"/>
            <a:ext cx="1066611" cy="6442664"/>
            <a:chOff x="7740000" y="534350"/>
            <a:chExt cx="1404000" cy="8480604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7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000" y="534350"/>
              <a:ext cx="1404000" cy="4267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8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000" y="2890538"/>
              <a:ext cx="1404000" cy="6124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églalap 4"/>
          <p:cNvSpPr/>
          <p:nvPr/>
        </p:nvSpPr>
        <p:spPr>
          <a:xfrm>
            <a:off x="-3835" y="0"/>
            <a:ext cx="9144000" cy="378000"/>
          </a:xfrm>
          <a:prstGeom prst="rect">
            <a:avLst/>
          </a:prstGeom>
          <a:solidFill>
            <a:srgbClr val="0532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-3835" y="6777000"/>
            <a:ext cx="9144000" cy="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0" y="344608"/>
            <a:ext cx="9144000" cy="7072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789F66B9-E3A3-4489-8B49-FB094468D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ea typeface="Times New Roman" panose="02020603050405020304" pitchFamily="18" charset="0"/>
              </a:rPr>
              <a:t>Tachográf okosban?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387E5109-B733-4968-8388-9C7515B50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3600" b="1" dirty="0">
                <a:ea typeface="Times New Roman" panose="02020603050405020304" pitchFamily="18" charset="0"/>
              </a:rPr>
              <a:t>„1. </a:t>
            </a:r>
            <a:r>
              <a:rPr lang="hu-HU" sz="3600" b="1" dirty="0" err="1">
                <a:ea typeface="Times New Roman" panose="02020603050405020304" pitchFamily="18" charset="0"/>
              </a:rPr>
              <a:t>smart</a:t>
            </a:r>
            <a:r>
              <a:rPr lang="hu-HU" sz="3600" b="1" dirty="0">
                <a:ea typeface="Times New Roman" panose="02020603050405020304" pitchFamily="18" charset="0"/>
              </a:rPr>
              <a:t>” tachográf</a:t>
            </a:r>
            <a:r>
              <a:rPr lang="hu-HU" b="1" dirty="0">
                <a:ea typeface="Times New Roman" panose="02020603050405020304" pitchFamily="18" charset="0"/>
              </a:rPr>
              <a:t>: </a:t>
            </a:r>
            <a:r>
              <a:rPr lang="hu-HU" b="1" dirty="0">
                <a:solidFill>
                  <a:srgbClr val="C00000"/>
                </a:solidFill>
                <a:ea typeface="Times New Roman" panose="02020603050405020304" pitchFamily="18" charset="0"/>
              </a:rPr>
              <a:t>2019. június 15-től</a:t>
            </a:r>
            <a:r>
              <a:rPr lang="hu-HU" b="1" dirty="0">
                <a:ea typeface="Times New Roman" panose="02020603050405020304" pitchFamily="18" charset="0"/>
              </a:rPr>
              <a:t>, az újonnan forgalomba helyezett járművekbe!</a:t>
            </a:r>
          </a:p>
          <a:p>
            <a:r>
              <a:rPr lang="hu-HU" b="1" dirty="0">
                <a:ea typeface="Times New Roman" panose="02020603050405020304" pitchFamily="18" charset="0"/>
              </a:rPr>
              <a:t>Gépkocsivezetői és üzembentartói kártyák: cserélni nem szükséges. </a:t>
            </a:r>
            <a:r>
              <a:rPr lang="hu-HU" b="1" dirty="0">
                <a:solidFill>
                  <a:srgbClr val="C00000"/>
                </a:solidFill>
                <a:ea typeface="Times New Roman" panose="02020603050405020304" pitchFamily="18" charset="0"/>
              </a:rPr>
              <a:t>Műhelykártyák: cserélni kell</a:t>
            </a:r>
            <a:r>
              <a:rPr lang="hu-HU" b="1" dirty="0">
                <a:ea typeface="Times New Roman" panose="02020603050405020304" pitchFamily="18" charset="0"/>
              </a:rPr>
              <a:t>! </a:t>
            </a:r>
            <a:r>
              <a:rPr lang="hu-HU" i="1" dirty="0">
                <a:ea typeface="Times New Roman" panose="02020603050405020304" pitchFamily="18" charset="0"/>
              </a:rPr>
              <a:t>(nyári járműbeszerzések: június 15. előtti időpontra időzíteni!) </a:t>
            </a:r>
          </a:p>
          <a:p>
            <a:r>
              <a:rPr lang="hu-HU" b="1" dirty="0">
                <a:ea typeface="Times New Roman" panose="02020603050405020304" pitchFamily="18" charset="0"/>
              </a:rPr>
              <a:t>Már </a:t>
            </a:r>
            <a:r>
              <a:rPr lang="hu-HU" b="1" dirty="0">
                <a:solidFill>
                  <a:srgbClr val="C00000"/>
                </a:solidFill>
                <a:ea typeface="Times New Roman" panose="02020603050405020304" pitchFamily="18" charset="0"/>
              </a:rPr>
              <a:t>rögzít határátlépési adatokat</a:t>
            </a:r>
            <a:r>
              <a:rPr lang="hu-HU" b="1" dirty="0">
                <a:ea typeface="Times New Roman" panose="02020603050405020304" pitchFamily="18" charset="0"/>
              </a:rPr>
              <a:t>!</a:t>
            </a:r>
          </a:p>
          <a:p>
            <a:r>
              <a:rPr lang="hu-HU" b="1" dirty="0"/>
              <a:t>Alkalmas a haladás közbeni vizsgálatra </a:t>
            </a:r>
            <a:r>
              <a:rPr lang="hu-HU" i="1" dirty="0"/>
              <a:t>(készülék-visszaélések)</a:t>
            </a:r>
            <a:r>
              <a:rPr lang="hu-HU" b="1" dirty="0"/>
              <a:t>, de a vezetési és pihenőidők vizsgálata: továbbra is csak közúti vagy telephelyi ellenőrzésekkel!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34640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Csoportba foglalás 9"/>
          <p:cNvGrpSpPr>
            <a:grpSpLocks noChangeAspect="1"/>
          </p:cNvGrpSpPr>
          <p:nvPr/>
        </p:nvGrpSpPr>
        <p:grpSpPr>
          <a:xfrm>
            <a:off x="8077389" y="415336"/>
            <a:ext cx="1066611" cy="6442664"/>
            <a:chOff x="7740000" y="534350"/>
            <a:chExt cx="1404000" cy="8480604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7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000" y="534350"/>
              <a:ext cx="1404000" cy="4267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8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000" y="2890538"/>
              <a:ext cx="1404000" cy="6124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églalap 4"/>
          <p:cNvSpPr/>
          <p:nvPr/>
        </p:nvSpPr>
        <p:spPr>
          <a:xfrm>
            <a:off x="-3835" y="0"/>
            <a:ext cx="9144000" cy="378000"/>
          </a:xfrm>
          <a:prstGeom prst="rect">
            <a:avLst/>
          </a:prstGeom>
          <a:solidFill>
            <a:srgbClr val="0532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-3835" y="6777000"/>
            <a:ext cx="9144000" cy="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0" y="344608"/>
            <a:ext cx="9144000" cy="7072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0AB72796-6610-424F-951A-4255FE16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ea typeface="Times New Roman" panose="02020603050405020304" pitchFamily="18" charset="0"/>
              </a:rPr>
              <a:t>Tachográf okosban?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4D67AEA0-EFF3-4B07-8511-5A8B9E42A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b="1" dirty="0">
              <a:ea typeface="Times New Roman" panose="02020603050405020304" pitchFamily="18" charset="0"/>
            </a:endParaRPr>
          </a:p>
          <a:p>
            <a:r>
              <a:rPr lang="hu-HU" b="1" dirty="0">
                <a:ea typeface="Times New Roman" panose="02020603050405020304" pitchFamily="18" charset="0"/>
              </a:rPr>
              <a:t>A bevezetéssel a vizsgahelyi kapacitás nem szűkül – </a:t>
            </a:r>
            <a:r>
              <a:rPr lang="hu-HU" b="1" dirty="0">
                <a:solidFill>
                  <a:srgbClr val="C00000"/>
                </a:solidFill>
                <a:ea typeface="Times New Roman" panose="02020603050405020304" pitchFamily="18" charset="0"/>
              </a:rPr>
              <a:t>a vizsgáztatás nem jár többletköltséggel</a:t>
            </a:r>
            <a:r>
              <a:rPr lang="hu-HU" b="1" dirty="0">
                <a:ea typeface="Times New Roman" panose="02020603050405020304" pitchFamily="18" charset="0"/>
              </a:rPr>
              <a:t>! </a:t>
            </a:r>
          </a:p>
          <a:p>
            <a:r>
              <a:rPr lang="hu-HU" b="1" dirty="0">
                <a:ea typeface="Times New Roman" panose="02020603050405020304" pitchFamily="18" charset="0"/>
              </a:rPr>
              <a:t>Új készülékkel való szerelés: nem lehet indoka semmiféle gyártói, forgalmazói felárnak.</a:t>
            </a:r>
          </a:p>
          <a:p>
            <a:r>
              <a:rPr lang="hu-HU" b="1" dirty="0"/>
              <a:t>„2. </a:t>
            </a:r>
            <a:r>
              <a:rPr lang="hu-HU" b="1" dirty="0" err="1"/>
              <a:t>smart</a:t>
            </a:r>
            <a:r>
              <a:rPr lang="hu-HU" b="1" dirty="0"/>
              <a:t>” tachográf: </a:t>
            </a:r>
            <a:r>
              <a:rPr lang="hu-HU" b="1" dirty="0">
                <a:solidFill>
                  <a:srgbClr val="C00000"/>
                </a:solidFill>
              </a:rPr>
              <a:t>lépcsőzetes bevezetés </a:t>
            </a:r>
            <a:r>
              <a:rPr lang="hu-HU" i="1" dirty="0">
                <a:solidFill>
                  <a:srgbClr val="000000"/>
                </a:solidFill>
              </a:rPr>
              <a:t>(utólagos beszereléssel is, nem csak az új járművekbe!) </a:t>
            </a:r>
            <a:r>
              <a:rPr lang="hu-HU" b="1" dirty="0">
                <a:solidFill>
                  <a:srgbClr val="000000"/>
                </a:solidFill>
              </a:rPr>
              <a:t>legkésőbb a rendelet elfogadásától számított 5. éven belül!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79257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Csoportba foglalás 9"/>
          <p:cNvGrpSpPr>
            <a:grpSpLocks noChangeAspect="1"/>
          </p:cNvGrpSpPr>
          <p:nvPr/>
        </p:nvGrpSpPr>
        <p:grpSpPr>
          <a:xfrm>
            <a:off x="8077389" y="415336"/>
            <a:ext cx="1066611" cy="6442664"/>
            <a:chOff x="7740000" y="534350"/>
            <a:chExt cx="1404000" cy="8480604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7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000" y="534350"/>
              <a:ext cx="1404000" cy="4267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8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000" y="2890538"/>
              <a:ext cx="1404000" cy="6124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églalap 4"/>
          <p:cNvSpPr/>
          <p:nvPr/>
        </p:nvSpPr>
        <p:spPr>
          <a:xfrm>
            <a:off x="-3835" y="0"/>
            <a:ext cx="9144000" cy="378000"/>
          </a:xfrm>
          <a:prstGeom prst="rect">
            <a:avLst/>
          </a:prstGeom>
          <a:solidFill>
            <a:srgbClr val="0532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-3835" y="6777000"/>
            <a:ext cx="9144000" cy="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0" y="344608"/>
            <a:ext cx="9144000" cy="7072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0AB72796-6610-424F-951A-4255FE16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ea typeface="Times New Roman" panose="02020603050405020304" pitchFamily="18" charset="0"/>
              </a:rPr>
              <a:t>Változások a nemzetközi személyszállítás területén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4D67AEA0-EFF3-4B07-8511-5A8B9E42A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u-HU" b="1" u="sng" dirty="0"/>
          </a:p>
          <a:p>
            <a:pPr marL="0" indent="0" algn="ctr">
              <a:buNone/>
            </a:pPr>
            <a:r>
              <a:rPr lang="hu-HU" b="1" u="sng" dirty="0"/>
              <a:t>Horvát útbejelentés</a:t>
            </a:r>
          </a:p>
          <a:p>
            <a:endParaRPr lang="hu-HU" dirty="0"/>
          </a:p>
          <a:p>
            <a:pPr marL="0" indent="0" algn="just">
              <a:buNone/>
            </a:pPr>
            <a:r>
              <a:rPr lang="hu-HU" dirty="0"/>
              <a:t>2019. január 01-től minden Horvátországba történő </a:t>
            </a:r>
            <a:r>
              <a:rPr lang="hu-HU" b="1" dirty="0">
                <a:solidFill>
                  <a:srgbClr val="FF0000"/>
                </a:solidFill>
              </a:rPr>
              <a:t>belépés előtt</a:t>
            </a:r>
            <a:r>
              <a:rPr lang="hu-HU" dirty="0"/>
              <a:t>, kötelesek a horvát adóhivatal részére bejelenteni az utazás időpontját, a jármű rendszámát, a horvátországi útvonalat, tranzit esetén a belépési és kilépési pontot. </a:t>
            </a:r>
          </a:p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xmlns="" id="{BB6193ED-EACC-4180-917B-3D440B05221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92579" y="5053206"/>
            <a:ext cx="3447586" cy="1723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556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Csoportba foglalás 9"/>
          <p:cNvGrpSpPr>
            <a:grpSpLocks noChangeAspect="1"/>
          </p:cNvGrpSpPr>
          <p:nvPr/>
        </p:nvGrpSpPr>
        <p:grpSpPr>
          <a:xfrm>
            <a:off x="8077389" y="415336"/>
            <a:ext cx="1066611" cy="6442664"/>
            <a:chOff x="7740000" y="534350"/>
            <a:chExt cx="1404000" cy="8480604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7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000" y="534350"/>
              <a:ext cx="1404000" cy="4267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8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000" y="2890538"/>
              <a:ext cx="1404000" cy="6124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églalap 4"/>
          <p:cNvSpPr/>
          <p:nvPr/>
        </p:nvSpPr>
        <p:spPr>
          <a:xfrm>
            <a:off x="-3835" y="0"/>
            <a:ext cx="9144000" cy="378000"/>
          </a:xfrm>
          <a:prstGeom prst="rect">
            <a:avLst/>
          </a:prstGeom>
          <a:solidFill>
            <a:srgbClr val="0532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-3835" y="6777000"/>
            <a:ext cx="9144000" cy="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0" y="344608"/>
            <a:ext cx="9144000" cy="7072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0AB72796-6610-424F-951A-4255FE16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ea typeface="Times New Roman" panose="02020603050405020304" pitchFamily="18" charset="0"/>
              </a:rPr>
              <a:t>Változások a nemzetközi személyszállítás területén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4D67AEA0-EFF3-4B07-8511-5A8B9E42A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algn="ctr">
              <a:buNone/>
            </a:pPr>
            <a:endParaRPr lang="hu-HU" b="1" u="sng" dirty="0"/>
          </a:p>
          <a:p>
            <a:pPr algn="ctr">
              <a:buNone/>
            </a:pPr>
            <a:endParaRPr lang="hu-HU" b="1" u="sng" dirty="0"/>
          </a:p>
          <a:p>
            <a:pPr algn="ctr">
              <a:buNone/>
            </a:pPr>
            <a:r>
              <a:rPr lang="hu-HU" b="1" u="sng" dirty="0"/>
              <a:t>Német adóbevallás</a:t>
            </a:r>
          </a:p>
          <a:p>
            <a:pPr algn="ctr">
              <a:buNone/>
            </a:pPr>
            <a:endParaRPr lang="hu-HU" u="sng" dirty="0"/>
          </a:p>
          <a:p>
            <a:pPr marL="0" indent="0" algn="just">
              <a:buNone/>
            </a:pPr>
            <a:r>
              <a:rPr lang="hu-HU" dirty="0"/>
              <a:t>2018. január 01-től </a:t>
            </a:r>
            <a:r>
              <a:rPr lang="hu-HU" b="1" dirty="0">
                <a:solidFill>
                  <a:srgbClr val="FF0000"/>
                </a:solidFill>
              </a:rPr>
              <a:t>kizárólag elektronikus úton</a:t>
            </a:r>
            <a:r>
              <a:rPr lang="hu-HU" dirty="0"/>
              <a:t>, a vállalkozás részére, a német adóhatóság által kiadott tanúsítvánnyal hitelesített bevallást fogad csak be. </a:t>
            </a:r>
          </a:p>
          <a:p>
            <a:endParaRPr lang="hu-HU" dirty="0"/>
          </a:p>
        </p:txBody>
      </p:sp>
      <p:pic>
        <p:nvPicPr>
          <p:cNvPr id="13" name="Picture 3" descr="d:\Users\tisoczki\Pictures\német.png">
            <a:extLst>
              <a:ext uri="{FF2B5EF4-FFF2-40B4-BE49-F238E27FC236}">
                <a16:creationId xmlns:a16="http://schemas.microsoft.com/office/drawing/2014/main" xmlns="" id="{AE0E7099-7EC0-4F0B-A2F7-B85446FDB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805" y="5137868"/>
            <a:ext cx="2703195" cy="162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517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Csoportba foglalás 9"/>
          <p:cNvGrpSpPr>
            <a:grpSpLocks noChangeAspect="1"/>
          </p:cNvGrpSpPr>
          <p:nvPr/>
        </p:nvGrpSpPr>
        <p:grpSpPr>
          <a:xfrm>
            <a:off x="8077389" y="415336"/>
            <a:ext cx="1066611" cy="6442664"/>
            <a:chOff x="7740000" y="534350"/>
            <a:chExt cx="1404000" cy="8480604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7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000" y="534350"/>
              <a:ext cx="1404000" cy="4267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8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000" y="2890538"/>
              <a:ext cx="1404000" cy="6124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églalap 4"/>
          <p:cNvSpPr/>
          <p:nvPr/>
        </p:nvSpPr>
        <p:spPr>
          <a:xfrm>
            <a:off x="-3835" y="0"/>
            <a:ext cx="9144000" cy="378000"/>
          </a:xfrm>
          <a:prstGeom prst="rect">
            <a:avLst/>
          </a:prstGeom>
          <a:solidFill>
            <a:srgbClr val="0532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-3835" y="6777000"/>
            <a:ext cx="9144000" cy="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0" y="344608"/>
            <a:ext cx="9144000" cy="7072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0AB72796-6610-424F-951A-4255FE16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ea typeface="Times New Roman" panose="02020603050405020304" pitchFamily="18" charset="0"/>
              </a:rPr>
              <a:t>Változások a nemzetközi személyszállítás területén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4D67AEA0-EFF3-4B07-8511-5A8B9E42A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u-HU" b="1" u="sng" dirty="0"/>
          </a:p>
          <a:p>
            <a:pPr algn="ctr">
              <a:buNone/>
            </a:pPr>
            <a:endParaRPr lang="hu-HU" b="1" u="sng" dirty="0"/>
          </a:p>
          <a:p>
            <a:pPr algn="ctr">
              <a:buNone/>
            </a:pPr>
            <a:r>
              <a:rPr lang="hu-HU" b="1" u="sng" dirty="0"/>
              <a:t>Szlovén (egyszerűsített esetén)</a:t>
            </a:r>
          </a:p>
          <a:p>
            <a:endParaRPr lang="hu-HU" dirty="0"/>
          </a:p>
          <a:p>
            <a:pPr marL="0" indent="0" algn="just">
              <a:buNone/>
            </a:pPr>
            <a:r>
              <a:rPr lang="hu-HU" dirty="0"/>
              <a:t>Szlovén utak </a:t>
            </a:r>
            <a:r>
              <a:rPr lang="hu-HU" b="1" dirty="0">
                <a:solidFill>
                  <a:srgbClr val="FF0000"/>
                </a:solidFill>
              </a:rPr>
              <a:t>elektronikus bejelentése </a:t>
            </a:r>
            <a:r>
              <a:rPr lang="hu-HU" dirty="0"/>
              <a:t>az egyszerűsített adóbevallás rendszerében</a:t>
            </a:r>
          </a:p>
          <a:p>
            <a:endParaRPr lang="hu-HU" dirty="0"/>
          </a:p>
        </p:txBody>
      </p:sp>
      <p:pic>
        <p:nvPicPr>
          <p:cNvPr id="13" name="Picture 2" descr="szlovÃ©nia zÃ¡szlÃ³ vÃ¡sÃ¡rlÃ¡s">
            <a:extLst>
              <a:ext uri="{FF2B5EF4-FFF2-40B4-BE49-F238E27FC236}">
                <a16:creationId xmlns:a16="http://schemas.microsoft.com/office/drawing/2014/main" xmlns="" id="{4326D6E6-DFBE-4323-8556-71B7B9229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476" y="3886204"/>
            <a:ext cx="3809524" cy="3809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189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Csoportba foglalás 9"/>
          <p:cNvGrpSpPr>
            <a:grpSpLocks noChangeAspect="1"/>
          </p:cNvGrpSpPr>
          <p:nvPr/>
        </p:nvGrpSpPr>
        <p:grpSpPr>
          <a:xfrm>
            <a:off x="8077389" y="415336"/>
            <a:ext cx="1066611" cy="6442664"/>
            <a:chOff x="7740000" y="534350"/>
            <a:chExt cx="1404000" cy="8480604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7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000" y="534350"/>
              <a:ext cx="1404000" cy="4267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8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000" y="2890538"/>
              <a:ext cx="1404000" cy="6124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églalap 4"/>
          <p:cNvSpPr/>
          <p:nvPr/>
        </p:nvSpPr>
        <p:spPr>
          <a:xfrm>
            <a:off x="-3835" y="0"/>
            <a:ext cx="9144000" cy="378000"/>
          </a:xfrm>
          <a:prstGeom prst="rect">
            <a:avLst/>
          </a:prstGeom>
          <a:solidFill>
            <a:srgbClr val="0532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-3835" y="6777000"/>
            <a:ext cx="9144000" cy="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0" y="344608"/>
            <a:ext cx="9144000" cy="7072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0AB72796-6610-424F-951A-4255FE16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ea typeface="Times New Roman" panose="02020603050405020304" pitchFamily="18" charset="0"/>
              </a:rPr>
              <a:t>Külföldi minimálbér – Mobilitás csomag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4D67AEA0-EFF3-4B07-8511-5A8B9E42A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hu-HU" b="1" dirty="0"/>
              <a:t>nemzetközi alkalmi vagy rendszeres személyszállítást végző járművezető nem tekinthető úgy, mint aki kiküldetésben van, amennyiben: </a:t>
            </a:r>
            <a:endParaRPr lang="hu-HU" dirty="0"/>
          </a:p>
          <a:p>
            <a:pPr algn="just"/>
            <a:r>
              <a:rPr lang="hu-HU" b="1" dirty="0"/>
              <a:t>az utasok felvétele a letelepedés helye szerinti tagállamban, leszállásuk pedig egy másik tagállamban vagy harmadik országban történik; vagy </a:t>
            </a:r>
            <a:endParaRPr lang="hu-HU" dirty="0"/>
          </a:p>
          <a:p>
            <a:pPr algn="just"/>
            <a:r>
              <a:rPr lang="hu-HU" b="1" dirty="0"/>
              <a:t>az utasok felvétele egy tagállamban vagy harmadik országban, leszállásuk pedig a letelepedés helye szerinti tagállamban történik; vagy </a:t>
            </a:r>
            <a:endParaRPr lang="hu-HU" dirty="0"/>
          </a:p>
          <a:p>
            <a:pPr algn="just"/>
            <a:r>
              <a:rPr lang="hu-HU" b="1" dirty="0"/>
              <a:t>az utasok felvétele és leszállása az 1073/2009/EK rendelet szerinti helyi kirándulás céljából a letelepedés helye szerinti tagállamban történik.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70519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Csoportba foglalás 9"/>
          <p:cNvGrpSpPr>
            <a:grpSpLocks noChangeAspect="1"/>
          </p:cNvGrpSpPr>
          <p:nvPr/>
        </p:nvGrpSpPr>
        <p:grpSpPr>
          <a:xfrm>
            <a:off x="8077389" y="415336"/>
            <a:ext cx="1066611" cy="6442664"/>
            <a:chOff x="7740000" y="534350"/>
            <a:chExt cx="1404000" cy="8480604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7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000" y="534350"/>
              <a:ext cx="1404000" cy="4267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8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000" y="2890538"/>
              <a:ext cx="1404000" cy="6124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églalap 4"/>
          <p:cNvSpPr/>
          <p:nvPr/>
        </p:nvSpPr>
        <p:spPr>
          <a:xfrm>
            <a:off x="-3835" y="0"/>
            <a:ext cx="9144000" cy="378000"/>
          </a:xfrm>
          <a:prstGeom prst="rect">
            <a:avLst/>
          </a:prstGeom>
          <a:solidFill>
            <a:srgbClr val="0532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-3835" y="6777000"/>
            <a:ext cx="9144000" cy="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0" y="344608"/>
            <a:ext cx="9144000" cy="7072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0AB72796-6610-424F-951A-4255FE16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ea typeface="Times New Roman" panose="02020603050405020304" pitchFamily="18" charset="0"/>
              </a:rPr>
              <a:t>Külföldi minimálbér – Mobilitás csomag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4D67AEA0-EFF3-4B07-8511-5A8B9E42A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u-HU" b="1" dirty="0">
                <a:ea typeface="Times New Roman" panose="02020603050405020304" pitchFamily="18" charset="0"/>
                <a:cs typeface="Arial" panose="020B0604020202020204" pitchFamily="34" charset="0"/>
              </a:rPr>
              <a:t>Nem minimálbér! </a:t>
            </a:r>
            <a:r>
              <a:rPr lang="hu-HU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– Az adott tagállamban </a:t>
            </a:r>
            <a:r>
              <a:rPr lang="hu-HU" b="1" i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(pl. kollektív szerződések által szabályozott mértékű) </a:t>
            </a:r>
            <a:r>
              <a:rPr lang="hu-HU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szokásos járandóság/díjazás!</a:t>
            </a:r>
          </a:p>
          <a:p>
            <a:pPr marL="174625" algn="just"/>
            <a:r>
              <a:rPr lang="hu-HU" b="1" dirty="0"/>
              <a:t>Átlátható tagállami tájékoztatás-nyújtás </a:t>
            </a:r>
            <a:r>
              <a:rPr lang="hu-HU" b="1" dirty="0">
                <a:solidFill>
                  <a:srgbClr val="000000"/>
                </a:solidFill>
              </a:rPr>
              <a:t>a helyi foglalkoztatási feltételekről: díjazás előírásai, kollektív szerződések fontos elemei, a járandóság kiszámításának módja</a:t>
            </a:r>
          </a:p>
          <a:p>
            <a:pPr algn="ctr">
              <a:spcBef>
                <a:spcPts val="600"/>
              </a:spcBef>
            </a:pPr>
            <a:r>
              <a:rPr lang="hu-HU" b="1" dirty="0">
                <a:solidFill>
                  <a:srgbClr val="C00000"/>
                </a:solidFill>
              </a:rPr>
              <a:t>Hiányos tájékoztatás esetén a fuvarozók nem büntethetők!</a:t>
            </a:r>
          </a:p>
          <a:p>
            <a:pPr algn="just">
              <a:spcBef>
                <a:spcPts val="600"/>
              </a:spcBef>
            </a:pPr>
            <a:r>
              <a:rPr lang="hu-HU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Végrehajtási intézkedés: belső piaci információcsere </a:t>
            </a:r>
            <a:r>
              <a:rPr lang="hu-HU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(egységesített uniós elektronikus platform a kiküldetés bejelentésére - IMI)</a:t>
            </a:r>
            <a:endParaRPr lang="hu-HU" b="1" i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3772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638</Words>
  <Application>Microsoft Office PowerPoint</Application>
  <PresentationFormat>Diavetítés a képernyőre (4:3 oldalarány)</PresentationFormat>
  <Paragraphs>125</Paragraphs>
  <Slides>17</Slides>
  <Notes>13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Office-téma</vt:lpstr>
      <vt:lpstr>XXV. Országos Személyszállítási Szakmai Konferencia</vt:lpstr>
      <vt:lpstr>PowerPoint bemutató</vt:lpstr>
      <vt:lpstr>Tachográf okosban?</vt:lpstr>
      <vt:lpstr>Tachográf okosban?</vt:lpstr>
      <vt:lpstr>Változások a nemzetközi személyszállítás területén</vt:lpstr>
      <vt:lpstr>Változások a nemzetközi személyszállítás területén</vt:lpstr>
      <vt:lpstr>Változások a nemzetközi személyszállítás területén</vt:lpstr>
      <vt:lpstr>Külföldi minimálbér – Mobilitás csomag</vt:lpstr>
      <vt:lpstr>Külföldi minimálbér – Mobilitás csomag</vt:lpstr>
      <vt:lpstr>Piacfelügyeleti díj</vt:lpstr>
      <vt:lpstr>Piacfelügyeleti díj</vt:lpstr>
      <vt:lpstr>Piacfelügyeleti díj</vt:lpstr>
      <vt:lpstr>TSM- NiT Hungary eredmény</vt:lpstr>
      <vt:lpstr>TSM- NiT Hungary eredmény</vt:lpstr>
      <vt:lpstr>És az össztömeg…</vt:lpstr>
      <vt:lpstr>NiT Hungary tagfelvétel és szolgáltatások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Szabó András</dc:creator>
  <cp:lastModifiedBy>Szabó András</cp:lastModifiedBy>
  <cp:revision>12</cp:revision>
  <dcterms:created xsi:type="dcterms:W3CDTF">2017-11-10T10:40:35Z</dcterms:created>
  <dcterms:modified xsi:type="dcterms:W3CDTF">2019-05-06T14:33:15Z</dcterms:modified>
</cp:coreProperties>
</file>