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72" r:id="rId3"/>
    <p:sldId id="289" r:id="rId4"/>
    <p:sldId id="273" r:id="rId5"/>
    <p:sldId id="291" r:id="rId6"/>
    <p:sldId id="277" r:id="rId7"/>
    <p:sldId id="261" r:id="rId8"/>
    <p:sldId id="280" r:id="rId9"/>
    <p:sldId id="274" r:id="rId10"/>
    <p:sldId id="275" r:id="rId11"/>
    <p:sldId id="287" r:id="rId12"/>
    <p:sldId id="290" r:id="rId13"/>
  </p:sldIdLst>
  <p:sldSz cx="12192000" cy="6858000"/>
  <p:notesSz cx="6888163" cy="10018713"/>
  <p:defaultTextStyle>
    <a:defPPr rtl="0">
      <a:defRPr lang="h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82424" autoAdjust="0"/>
  </p:normalViewPr>
  <p:slideViewPr>
    <p:cSldViewPr snapToGrid="0">
      <p:cViewPr varScale="1">
        <p:scale>
          <a:sx n="92" d="100"/>
          <a:sy n="92" d="100"/>
        </p:scale>
        <p:origin x="4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03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676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901700" y="0"/>
            <a:ext cx="2984870" cy="502676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pPr rtl="0"/>
            <a:fld id="{ABCBBD6F-6180-43E2-A7C5-05A2D35DD5E5}" type="datetime1">
              <a:rPr lang="hu-HU" smtClean="0"/>
              <a:t>2019.05.07.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1" y="9516040"/>
            <a:ext cx="2984870" cy="50267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901700" y="9516040"/>
            <a:ext cx="2984870" cy="50267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pPr rtl="0"/>
            <a:fld id="{DA6FC261-E491-4C42-A663-B95247CC46D9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220316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676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901700" y="0"/>
            <a:ext cx="2984870" cy="502676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pPr rtl="0"/>
            <a:fld id="{47497E6E-9E46-4CA6-BEAB-706EBCB88E37}" type="datetime1">
              <a:rPr lang="hu-HU" smtClean="0"/>
              <a:t>2019.05.07.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rtl="0"/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8817" y="4821505"/>
            <a:ext cx="5510530" cy="394486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 rtl="0"/>
            <a:r>
              <a:rPr lang="hu-HU" dirty="0" smtClean="0"/>
              <a:t>Mintaszöveg szerkesztése</a:t>
            </a:r>
          </a:p>
          <a:p>
            <a:pPr lvl="1" rtl="0"/>
            <a:r>
              <a:rPr lang="hu-HU" dirty="0" smtClean="0"/>
              <a:t>Második szint</a:t>
            </a:r>
          </a:p>
          <a:p>
            <a:pPr lvl="2" rtl="0"/>
            <a:r>
              <a:rPr lang="hu-HU" dirty="0" smtClean="0"/>
              <a:t>Harmadik szint</a:t>
            </a:r>
          </a:p>
          <a:p>
            <a:pPr lvl="3" rtl="0"/>
            <a:r>
              <a:rPr lang="hu-HU" dirty="0" smtClean="0"/>
              <a:t>Negyedik szint</a:t>
            </a:r>
          </a:p>
          <a:p>
            <a:pPr lvl="4" rtl="0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1" y="9516040"/>
            <a:ext cx="2984870" cy="50267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901700" y="9516040"/>
            <a:ext cx="2984870" cy="50267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pPr rtl="0"/>
            <a:fld id="{333E963C-1534-4F8D-B2A7-66D81AA25953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118505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257B995-136A-4A15-87A5-26420C3C1021}" type="slidenum">
              <a:rPr lang="hu-HU" smtClean="0"/>
              <a:pPr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8792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257B995-136A-4A15-87A5-26420C3C1021}" type="slidenum">
              <a:rPr lang="hu-HU" smtClean="0"/>
              <a:pPr rtl="0"/>
              <a:t>10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97934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257B995-136A-4A15-87A5-26420C3C1021}" type="slidenum">
              <a:rPr lang="hu-HU" smtClean="0"/>
              <a:pPr rtl="0"/>
              <a:t>11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69709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257B995-136A-4A15-87A5-26420C3C1021}" type="slidenum">
              <a:rPr lang="hu-HU" smtClean="0"/>
              <a:pPr rtl="0"/>
              <a:t>12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93018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257B995-136A-4A15-87A5-26420C3C1021}" type="slidenum">
              <a:rPr lang="hu-HU" smtClean="0"/>
              <a:pPr rtl="0"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6366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257B995-136A-4A15-87A5-26420C3C1021}" type="slidenum">
              <a:rPr lang="hu-HU" smtClean="0"/>
              <a:pPr rtl="0"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0352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257B995-136A-4A15-87A5-26420C3C1021}" type="slidenum">
              <a:rPr lang="hu-HU" smtClean="0"/>
              <a:pPr rtl="0"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72183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257B995-136A-4A15-87A5-26420C3C1021}" type="slidenum">
              <a:rPr lang="hu-HU" smtClean="0"/>
              <a:pPr rtl="0"/>
              <a:t>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27412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257B995-136A-4A15-87A5-26420C3C1021}" type="slidenum">
              <a:rPr lang="hu-HU" smtClean="0"/>
              <a:pPr rtl="0"/>
              <a:t>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52533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257B995-136A-4A15-87A5-26420C3C1021}" type="slidenum">
              <a:rPr lang="hu-HU" smtClean="0"/>
              <a:pPr rtl="0"/>
              <a:t>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37284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257B995-136A-4A15-87A5-26420C3C1021}" type="slidenum">
              <a:rPr lang="hu-HU" smtClean="0"/>
              <a:pPr rtl="0"/>
              <a:t>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45093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257B995-136A-4A15-87A5-26420C3C1021}" type="slidenum">
              <a:rPr lang="hu-HU" smtClean="0"/>
              <a:pPr rtl="0"/>
              <a:t>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93313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hu-HU" smtClean="0"/>
              <a:t>Alcím mintájának szerkesztése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CE3379-9600-4689-B77F-E19F0EE89225}" type="datetime1">
              <a:rPr lang="hu-HU" smtClean="0"/>
              <a:t>2019.05.07.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 smtClean="0"/>
              <a:t>Élőláb beszúrása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zéles 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Kép helyőrzője 2" descr="Üres helyőrző kép hozzáadásához. Kattintson a helyőrzőre, és jelölje ki a hozzáadni kívánt képet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smtClean="0"/>
              <a:t>Kép beszúrásához kattintson az ikonra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DB5E03-A3B2-4891-8AC2-F2E6AF3D0000}" type="datetime1">
              <a:rPr lang="hu-HU" smtClean="0"/>
              <a:t>2019.05.07.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 smtClean="0"/>
              <a:t>Élőláb beszúrása</a:t>
            </a:r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8" name="Szöveg helye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87C55B-1C6E-4877-9419-656F67392990}" type="datetime1">
              <a:rPr lang="hu-HU" smtClean="0"/>
              <a:t>2019.05.07.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 smtClean="0"/>
              <a:t>Élőláb beszúrása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10" name="Szöveg helye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11" name="Szöveg helye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400" cap="small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rtl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hu-HU" dirty="0" smtClean="0"/>
              <a:t>„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hu-HU" dirty="0" smtClean="0"/>
              <a:t>”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740854-7365-4919-919B-90B678C4AFC8}" type="datetime1">
              <a:rPr lang="hu-HU" smtClean="0"/>
              <a:t>2019.05.07.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 smtClean="0"/>
              <a:t>Élőláb beszúrása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évj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332786-E66A-4E13-850C-12F683AFDA0E}" type="datetime1">
              <a:rPr lang="hu-HU" smtClean="0"/>
              <a:t>2019.05.07.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 smtClean="0"/>
              <a:t>Élőláb beszúrása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– névj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32766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8" name="Szöveg helye 3"/>
          <p:cNvSpPr>
            <a:spLocks noGrp="1"/>
          </p:cNvSpPr>
          <p:nvPr>
            <p:ph type="body" sz="half" idx="2"/>
          </p:nvPr>
        </p:nvSpPr>
        <p:spPr>
          <a:xfrm>
            <a:off x="1574801" y="4953000"/>
            <a:ext cx="7999315" cy="1074057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800" b="0" i="0" kern="12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hu-HU" dirty="0" smtClean="0"/>
              <a:t>„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9334033" y="331651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hu-HU" dirty="0" smtClean="0"/>
              <a:t>”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FC2350-9EBB-4377-B4D6-36F0625C4A28}" type="datetime1">
              <a:rPr lang="hu-HU" smtClean="0"/>
              <a:t>2019.05.07.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 smtClean="0"/>
              <a:t>Élőláb beszúrása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10" name="Szöveg helye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13" name="Szöveg helye 3"/>
          <p:cNvSpPr>
            <a:spLocks noGrp="1"/>
          </p:cNvSpPr>
          <p:nvPr>
            <p:ph type="body" sz="half" idx="13"/>
          </p:nvPr>
        </p:nvSpPr>
        <p:spPr>
          <a:xfrm>
            <a:off x="1154953" y="3848610"/>
            <a:ext cx="8825659" cy="588517"/>
          </a:xfrm>
        </p:spPr>
        <p:txBody>
          <a:bodyPr rtlCol="0" anchor="b">
            <a:normAutofit/>
          </a:bodyPr>
          <a:lstStyle>
            <a:lvl1pPr marL="0" indent="0" algn="l" defTabSz="457200" rtl="0" eaLnBrk="1" latinLnBrk="0" hangingPunct="1">
              <a:buNone/>
              <a:defRPr lang="en-US" sz="3600" b="0" i="0" kern="1200" cap="none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459EEE-49C2-45C2-A66E-1A2F1B45ACBF}" type="datetime1">
              <a:rPr lang="hu-HU" smtClean="0"/>
              <a:t>2019.05.07.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 smtClean="0"/>
              <a:t>Élőláb beszúrása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000"/>
            </a:lvl1pPr>
          </a:lstStyle>
          <a:p>
            <a:pPr rtl="0"/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16" name="Szöveg helye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cxnSp>
        <p:nvCxnSpPr>
          <p:cNvPr id="17" name="Egyenes összekötő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19" name="Szöveg helye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cxnSp>
        <p:nvCxnSpPr>
          <p:cNvPr id="18" name="Egyenes összekötő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zöveg helye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20" name="Szöveg helye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6AB354-1BA3-4455-9C7B-BE302E8E376F}" type="datetime1">
              <a:rPr lang="hu-HU" smtClean="0"/>
              <a:t>2019.05.07.</a:t>
            </a:fld>
            <a:endParaRPr lang="hu-HU" dirty="0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 smtClean="0"/>
              <a:t>Élőláb beszúrása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es 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000"/>
            </a:lvl1pPr>
          </a:lstStyle>
          <a:p>
            <a:pPr rtl="0"/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29" name="Kép helyőrzője 2" descr="Üres helyőrző kép hozzáadásához. Kattintson a helyőrzőre, és jelölje ki a hozzáadni kívánt képet"/>
          <p:cNvSpPr>
            <a:spLocks noGrp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smtClean="0"/>
              <a:t>Kép beszúrásához kattintson az ikonra</a:t>
            </a:r>
            <a:endParaRPr lang="hu-HU" dirty="0"/>
          </a:p>
        </p:txBody>
      </p:sp>
      <p:sp>
        <p:nvSpPr>
          <p:cNvPr id="22" name="Szöveg helye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cxnSp>
        <p:nvCxnSpPr>
          <p:cNvPr id="19" name="Egyenes összekötő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30" name="Kép helye 2" descr="Üres helyőrző kép hozzáadásához. Kattintson a helyőrzőre, és jelölje ki a hozzáadni kívánt képet"/>
          <p:cNvSpPr>
            <a:spLocks noGrp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smtClean="0"/>
              <a:t>Kép beszúrásához kattintson az ikonra</a:t>
            </a:r>
            <a:endParaRPr lang="hu-HU" dirty="0"/>
          </a:p>
        </p:txBody>
      </p:sp>
      <p:sp>
        <p:nvSpPr>
          <p:cNvPr id="23" name="Szöveg helye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cxnSp>
        <p:nvCxnSpPr>
          <p:cNvPr id="20" name="Egyenes összekötő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zöveg helye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31" name="Kép helye 2" descr="Üres helyőrző kép hozzáadásához. Kattintson a helyőrzőre, és jelölje ki a hozzáadni kívánt képet"/>
          <p:cNvSpPr>
            <a:spLocks noGrp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smtClean="0"/>
              <a:t>Kép beszúrásához kattintson az ikonra</a:t>
            </a:r>
            <a:endParaRPr lang="hu-HU" dirty="0"/>
          </a:p>
        </p:txBody>
      </p:sp>
      <p:sp>
        <p:nvSpPr>
          <p:cNvPr id="24" name="Szöveg helye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501C49-7172-46E9-8ED1-A1FDB1FC34A4}" type="datetime1">
              <a:rPr lang="hu-HU" smtClean="0"/>
              <a:t>2019.05.07.</a:t>
            </a:fld>
            <a:endParaRPr lang="hu-HU" dirty="0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 smtClean="0"/>
              <a:t>Élőláb beszúrása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 anchorCtr="0"/>
          <a:lstStyle/>
          <a:p>
            <a:pPr lvl="0" rtl="0"/>
            <a:r>
              <a:rPr lang="hu-HU" smtClean="0"/>
              <a:t>Mintaszöveg szerkesztése</a:t>
            </a:r>
          </a:p>
          <a:p>
            <a:pPr lvl="1" rtl="0"/>
            <a:r>
              <a:rPr lang="hu-HU" smtClean="0"/>
              <a:t>Második szint</a:t>
            </a:r>
          </a:p>
          <a:p>
            <a:pPr lvl="2" rtl="0"/>
            <a:r>
              <a:rPr lang="hu-HU" smtClean="0"/>
              <a:t>Harmadik szint</a:t>
            </a:r>
          </a:p>
          <a:p>
            <a:pPr lvl="3" rtl="0"/>
            <a:r>
              <a:rPr lang="hu-HU" smtClean="0"/>
              <a:t>Negyedik szint</a:t>
            </a:r>
          </a:p>
          <a:p>
            <a:pPr lvl="4" rtl="0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AB43C8-0E03-4B39-BCFC-AB71B2077E2C}" type="datetime1">
              <a:rPr lang="hu-HU" smtClean="0"/>
              <a:t>2019.05.07.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 smtClean="0"/>
              <a:t>Élőláb beszúrása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rtlCol="0" anchor="b" anchorCtr="0"/>
          <a:lstStyle/>
          <a:p>
            <a:pPr rtl="0"/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52463" y="430213"/>
            <a:ext cx="7423149" cy="5826125"/>
          </a:xfrm>
        </p:spPr>
        <p:txBody>
          <a:bodyPr vert="eaVert" rtlCol="0"/>
          <a:lstStyle/>
          <a:p>
            <a:pPr lvl="0" rtl="0"/>
            <a:r>
              <a:rPr lang="hu-HU" smtClean="0"/>
              <a:t>Mintaszöveg szerkesztése</a:t>
            </a:r>
          </a:p>
          <a:p>
            <a:pPr lvl="1" rtl="0"/>
            <a:r>
              <a:rPr lang="hu-HU" smtClean="0"/>
              <a:t>Második szint</a:t>
            </a:r>
          </a:p>
          <a:p>
            <a:pPr lvl="2" rtl="0"/>
            <a:r>
              <a:rPr lang="hu-HU" smtClean="0"/>
              <a:t>Harmadik szint</a:t>
            </a:r>
          </a:p>
          <a:p>
            <a:pPr lvl="3" rtl="0"/>
            <a:r>
              <a:rPr lang="hu-HU" smtClean="0"/>
              <a:t>Negyedik szint</a:t>
            </a:r>
          </a:p>
          <a:p>
            <a:pPr lvl="4" rtl="0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133232-E44F-4358-AE02-4C6A8132837E}" type="datetime1">
              <a:rPr lang="hu-HU" smtClean="0"/>
              <a:t>2019.05.07.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 smtClean="0"/>
              <a:t>Élőláb beszúrása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u-HU" smtClean="0"/>
              <a:t>Mintaszöveg szerkesztése</a:t>
            </a:r>
          </a:p>
          <a:p>
            <a:pPr lvl="1" rtl="0"/>
            <a:r>
              <a:rPr lang="hu-HU" smtClean="0"/>
              <a:t>Második szint</a:t>
            </a:r>
          </a:p>
          <a:p>
            <a:pPr lvl="2" rtl="0"/>
            <a:r>
              <a:rPr lang="hu-HU" smtClean="0"/>
              <a:t>Harmadik szint</a:t>
            </a:r>
          </a:p>
          <a:p>
            <a:pPr lvl="3" rtl="0"/>
            <a:r>
              <a:rPr lang="hu-HU" smtClean="0"/>
              <a:t>Negyedik szint</a:t>
            </a:r>
          </a:p>
          <a:p>
            <a:pPr lvl="4" rtl="0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21BF57-F07B-496B-B570-E24705ECA98E}" type="datetime1">
              <a:rPr lang="hu-HU" smtClean="0"/>
              <a:t>2019.05.07.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 smtClean="0"/>
              <a:t>Élőláb beszúrása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rtlCol="0"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2CB395-AFE9-4AD9-95A1-69183EE54410}" type="datetime1">
              <a:rPr lang="hu-HU" smtClean="0"/>
              <a:t>2019.05.07.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 smtClean="0"/>
              <a:t>Élőláb beszúrása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hu-HU" smtClean="0"/>
              <a:t>Mintaszöveg szerkesztése</a:t>
            </a:r>
          </a:p>
          <a:p>
            <a:pPr lvl="1" rtl="0"/>
            <a:r>
              <a:rPr lang="hu-HU" smtClean="0"/>
              <a:t>Második szint</a:t>
            </a:r>
          </a:p>
          <a:p>
            <a:pPr lvl="2" rtl="0"/>
            <a:r>
              <a:rPr lang="hu-HU" smtClean="0"/>
              <a:t>Harmadik szint</a:t>
            </a:r>
          </a:p>
          <a:p>
            <a:pPr lvl="3" rtl="0"/>
            <a:r>
              <a:rPr lang="hu-HU" smtClean="0"/>
              <a:t>Negyedik szint</a:t>
            </a:r>
          </a:p>
          <a:p>
            <a:pPr lvl="4" rtl="0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hu-HU" smtClean="0"/>
              <a:t>Mintaszöveg szerkesztése</a:t>
            </a:r>
          </a:p>
          <a:p>
            <a:pPr lvl="1" rtl="0"/>
            <a:r>
              <a:rPr lang="hu-HU" smtClean="0"/>
              <a:t>Második szint</a:t>
            </a:r>
          </a:p>
          <a:p>
            <a:pPr lvl="2" rtl="0"/>
            <a:r>
              <a:rPr lang="hu-HU" smtClean="0"/>
              <a:t>Harmadik szint</a:t>
            </a:r>
          </a:p>
          <a:p>
            <a:pPr lvl="3" rtl="0"/>
            <a:r>
              <a:rPr lang="hu-HU" smtClean="0"/>
              <a:t>Negyedik szint</a:t>
            </a:r>
          </a:p>
          <a:p>
            <a:pPr lvl="4" rtl="0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59DD8C-C310-4E58-94DE-4CD439175847}" type="datetime1">
              <a:rPr lang="hu-HU" smtClean="0"/>
              <a:t>2019.05.07.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 smtClean="0"/>
              <a:t>Élőláb beszúrása</a:t>
            </a:r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hu-HU" smtClean="0"/>
              <a:t>Mintaszöveg szerkesztése</a:t>
            </a:r>
          </a:p>
          <a:p>
            <a:pPr lvl="1" rtl="0"/>
            <a:r>
              <a:rPr lang="hu-HU" smtClean="0"/>
              <a:t>Második szint</a:t>
            </a:r>
          </a:p>
          <a:p>
            <a:pPr lvl="2" rtl="0"/>
            <a:r>
              <a:rPr lang="hu-HU" smtClean="0"/>
              <a:t>Harmadik szint</a:t>
            </a:r>
          </a:p>
          <a:p>
            <a:pPr lvl="3" rtl="0"/>
            <a:r>
              <a:rPr lang="hu-HU" smtClean="0"/>
              <a:t>Negyedik szint</a:t>
            </a:r>
          </a:p>
          <a:p>
            <a:pPr lvl="4" rtl="0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hu-HU" smtClean="0"/>
              <a:t>Mintaszöveg szerkesztése</a:t>
            </a:r>
          </a:p>
          <a:p>
            <a:pPr lvl="1" rtl="0"/>
            <a:r>
              <a:rPr lang="hu-HU" smtClean="0"/>
              <a:t>Második szint</a:t>
            </a:r>
          </a:p>
          <a:p>
            <a:pPr lvl="2" rtl="0"/>
            <a:r>
              <a:rPr lang="hu-HU" smtClean="0"/>
              <a:t>Harmadik szint</a:t>
            </a:r>
          </a:p>
          <a:p>
            <a:pPr lvl="3" rtl="0"/>
            <a:r>
              <a:rPr lang="hu-HU" smtClean="0"/>
              <a:t>Negyedik szint</a:t>
            </a:r>
          </a:p>
          <a:p>
            <a:pPr lvl="4" rtl="0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915323-61FE-4033-A40C-63D66CFB0347}" type="datetime1">
              <a:rPr lang="hu-HU" smtClean="0"/>
              <a:t>2019.05.07.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 smtClean="0"/>
              <a:t>Élőláb beszúrása</a:t>
            </a:r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7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2FA354-85D6-4568-A1F7-140EDF6C1504}" type="datetime1">
              <a:rPr lang="hu-HU" smtClean="0"/>
              <a:t>2019.05.07.</a:t>
            </a:fld>
            <a:endParaRPr lang="hu-HU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 smtClean="0"/>
              <a:t>Élőláb beszúrása</a:t>
            </a:r>
            <a:endParaRPr lang="hu-HU" dirty="0"/>
          </a:p>
        </p:txBody>
      </p:sp>
      <p:sp>
        <p:nvSpPr>
          <p:cNvPr id="6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7ECE54-BA17-4513-B69C-DC9E05E3B02C}" type="datetime1">
              <a:rPr lang="hu-HU" smtClean="0"/>
              <a:t>2019.05.07.</a:t>
            </a:fld>
            <a:endParaRPr lang="hu-HU" dirty="0"/>
          </a:p>
        </p:txBody>
      </p:sp>
      <p:sp>
        <p:nvSpPr>
          <p:cNvPr id="5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 smtClean="0"/>
              <a:t>Élőláb beszúrása</a:t>
            </a:r>
            <a:endParaRPr lang="hu-HU" dirty="0"/>
          </a:p>
        </p:txBody>
      </p:sp>
      <p:sp>
        <p:nvSpPr>
          <p:cNvPr id="6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u-HU" smtClean="0"/>
              <a:t>Mintaszöveg szerkesztése</a:t>
            </a:r>
          </a:p>
          <a:p>
            <a:pPr lvl="1" rtl="0"/>
            <a:r>
              <a:rPr lang="hu-HU" smtClean="0"/>
              <a:t>Második szint</a:t>
            </a:r>
          </a:p>
          <a:p>
            <a:pPr lvl="2" rtl="0"/>
            <a:r>
              <a:rPr lang="hu-HU" smtClean="0"/>
              <a:t>Harmadik szint</a:t>
            </a:r>
          </a:p>
          <a:p>
            <a:pPr lvl="3" rtl="0"/>
            <a:r>
              <a:rPr lang="hu-HU" smtClean="0"/>
              <a:t>Negyedik szint</a:t>
            </a:r>
          </a:p>
          <a:p>
            <a:pPr lvl="4" rtl="0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7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11D58B-7165-4509-BF7D-E35427FE42A3}" type="datetime1">
              <a:rPr lang="hu-HU" smtClean="0"/>
              <a:t>2019.05.07.</a:t>
            </a:fld>
            <a:endParaRPr lang="hu-HU" dirty="0"/>
          </a:p>
        </p:txBody>
      </p:sp>
      <p:sp>
        <p:nvSpPr>
          <p:cNvPr id="5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 smtClean="0"/>
              <a:t>Élőláb beszúrása</a:t>
            </a:r>
            <a:endParaRPr lang="hu-HU" dirty="0"/>
          </a:p>
        </p:txBody>
      </p:sp>
      <p:sp>
        <p:nvSpPr>
          <p:cNvPr id="6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Kép helyőrzője 2" descr="Üres helyőrző kép hozzáadásához. Kattintson a helyőrzőre, és jelölje ki a hozzáadni kívánt képet"/>
          <p:cNvSpPr>
            <a:spLocks noGrp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smtClean="0"/>
              <a:t>Kép beszúrásához kattintson az ikonra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FF4747-D8A0-4A05-9CD5-0705BC512AD7}" type="datetime1">
              <a:rPr lang="hu-HU" smtClean="0"/>
              <a:t>2019.05.07.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 smtClean="0"/>
              <a:t>Élőláb beszúrása</a:t>
            </a:r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hu-HU" smtClean="0"/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7" name="Ellipszis 16"/>
          <p:cNvSpPr/>
          <p:nvPr userDrawn="1"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pic>
        <p:nvPicPr>
          <p:cNvPr id="18" name="Kép 17"/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dirty="0" smtClean="0"/>
              <a:t>Mintaszöveg szerkesztése</a:t>
            </a:r>
          </a:p>
          <a:p>
            <a:pPr lvl="1" rtl="0"/>
            <a:r>
              <a:rPr lang="hu-HU" dirty="0" smtClean="0"/>
              <a:t>Második szint</a:t>
            </a:r>
          </a:p>
          <a:p>
            <a:pPr lvl="2" rtl="0"/>
            <a:r>
              <a:rPr lang="hu-HU" dirty="0" smtClean="0"/>
              <a:t>Harmadik szint</a:t>
            </a:r>
          </a:p>
          <a:p>
            <a:pPr lvl="3" rtl="0"/>
            <a:r>
              <a:rPr lang="hu-HU" dirty="0" smtClean="0"/>
              <a:t>Negyedik szint</a:t>
            </a:r>
          </a:p>
          <a:p>
            <a:pPr lvl="4" rtl="0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alpha val="60000"/>
                  </a:schemeClr>
                </a:solidFill>
              </a:defRPr>
            </a:lvl1pPr>
          </a:lstStyle>
          <a:p>
            <a:pPr rtl="0"/>
            <a:fld id="{19D7BAA4-EA49-46E6-8651-BA23FC8ABE0E}" type="datetime1">
              <a:rPr lang="hu-HU" smtClean="0"/>
              <a:t>2019.05.07.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r>
              <a:rPr lang="hu-HU" dirty="0" smtClean="0"/>
              <a:t>Élőláb beszúrása</a:t>
            </a:r>
            <a:endParaRPr lang="hu-HU" dirty="0"/>
          </a:p>
        </p:txBody>
      </p:sp>
      <p:sp>
        <p:nvSpPr>
          <p:cNvPr id="14" name="Téglalap 13"/>
          <p:cNvSpPr/>
          <p:nvPr userDrawn="1"/>
        </p:nvSpPr>
        <p:spPr bwMode="blackWhite"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57F1E4F-1CFF-5643-939E-02111984F565}" type="slidenum">
              <a:rPr lang="hu-HU" smtClean="0"/>
              <a:t>‹#›</a:t>
            </a:fld>
            <a:endParaRPr lang="hu-H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3" r:id="rId14"/>
    <p:sldLayoutId id="2147483665" r:id="rId15"/>
    <p:sldLayoutId id="2147483669" r:id="rId16"/>
    <p:sldLayoutId id="2147483670" r:id="rId17"/>
    <p:sldLayoutId id="2147483658" r:id="rId18"/>
    <p:sldLayoutId id="2147483659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ctrTitle"/>
          </p:nvPr>
        </p:nvSpPr>
        <p:spPr>
          <a:xfrm>
            <a:off x="228600" y="124318"/>
            <a:ext cx="7720445" cy="2140528"/>
          </a:xfrm>
        </p:spPr>
        <p:txBody>
          <a:bodyPr rtlCol="0"/>
          <a:lstStyle/>
          <a:p>
            <a:pPr algn="ctr" rtl="0"/>
            <a:r>
              <a:rPr lang="hu-HU" sz="6800" b="1" dirty="0" smtClean="0"/>
              <a:t>FEHÉRVÁR TRAVEL</a:t>
            </a:r>
            <a:br>
              <a:rPr lang="hu-HU" sz="6800" b="1" dirty="0" smtClean="0"/>
            </a:br>
            <a:r>
              <a:rPr lang="hu-HU" sz="6800" b="1" dirty="0" smtClean="0"/>
              <a:t>BUSZ KFT.</a:t>
            </a:r>
            <a:endParaRPr lang="hu-HU" sz="48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0" y="4838315"/>
            <a:ext cx="4107627" cy="182104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0" y="2366831"/>
            <a:ext cx="3409594" cy="226751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907" y="2366831"/>
            <a:ext cx="3094759" cy="206317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108" y="1777870"/>
            <a:ext cx="4333895" cy="2313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87" y="4249882"/>
            <a:ext cx="3255817" cy="244186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601019"/>
            <a:ext cx="3422534" cy="2058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dirty="0" smtClean="0"/>
              <a:t>TELEPHELY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875201" y="1407039"/>
            <a:ext cx="8946541" cy="4395152"/>
          </a:xfrm>
        </p:spPr>
        <p:txBody>
          <a:bodyPr numCol="2" rtlCol="0">
            <a:no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hu-HU" sz="1400" dirty="0" smtClean="0"/>
              <a:t>Átadás:				2017 tavasz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hu-HU" sz="1400" dirty="0" smtClean="0"/>
              <a:t>Beruházás összege:		500 millió Ft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hu-HU" sz="1400" dirty="0"/>
              <a:t>T</a:t>
            </a:r>
            <a:r>
              <a:rPr lang="hu-HU" sz="1400" dirty="0" smtClean="0"/>
              <a:t>erület:				kb. 1 hektár</a:t>
            </a:r>
          </a:p>
          <a:p>
            <a:pPr lvl="1" algn="ctr">
              <a:buFont typeface="Arial" panose="020B0604020202020204" pitchFamily="34" charset="0"/>
              <a:buChar char="•"/>
            </a:pPr>
            <a:r>
              <a:rPr lang="hu-HU" sz="1400" dirty="0" smtClean="0"/>
              <a:t>4.000 nm</a:t>
            </a:r>
            <a:r>
              <a:rPr lang="hu-HU" sz="1400" dirty="0"/>
              <a:t> térkövezett </a:t>
            </a:r>
            <a:r>
              <a:rPr lang="hu-HU" sz="1400" dirty="0" smtClean="0"/>
              <a:t>parkoló</a:t>
            </a:r>
          </a:p>
          <a:p>
            <a:pPr lvl="1" algn="ctr">
              <a:buFont typeface="Arial" panose="020B0604020202020204" pitchFamily="34" charset="0"/>
              <a:buChar char="•"/>
            </a:pPr>
            <a:r>
              <a:rPr lang="hu-HU" sz="1400" dirty="0" smtClean="0"/>
              <a:t>1.600 nm-es épületegyüttes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hu-HU" sz="1400" dirty="0"/>
          </a:p>
          <a:p>
            <a:pPr lvl="1">
              <a:buFont typeface="Arial" panose="020B0604020202020204" pitchFamily="34" charset="0"/>
              <a:buChar char="•"/>
            </a:pPr>
            <a:endParaRPr lang="hu-HU" sz="14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hu-HU" sz="1400" dirty="0"/>
          </a:p>
          <a:p>
            <a:pPr lvl="1">
              <a:buFont typeface="Arial" panose="020B0604020202020204" pitchFamily="34" charset="0"/>
              <a:buChar char="•"/>
            </a:pPr>
            <a:endParaRPr lang="hu-HU" sz="14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hu-HU" sz="1400" dirty="0"/>
          </a:p>
          <a:p>
            <a:pPr lvl="1">
              <a:buFont typeface="Arial" panose="020B0604020202020204" pitchFamily="34" charset="0"/>
              <a:buChar char="•"/>
            </a:pPr>
            <a:endParaRPr lang="hu-HU" sz="14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hu-HU" sz="1400" dirty="0"/>
          </a:p>
          <a:p>
            <a:pPr lvl="1">
              <a:buFont typeface="Arial" panose="020B0604020202020204" pitchFamily="34" charset="0"/>
              <a:buChar char="•"/>
            </a:pPr>
            <a:endParaRPr lang="hu-HU" sz="1400" dirty="0" smtClean="0"/>
          </a:p>
          <a:p>
            <a:pPr lvl="2">
              <a:buFont typeface="Arial" panose="020B0604020202020204" pitchFamily="34" charset="0"/>
              <a:buChar char="•"/>
            </a:pPr>
            <a:r>
              <a:rPr lang="hu-HU" sz="1400" dirty="0" smtClean="0"/>
              <a:t>irodák</a:t>
            </a:r>
            <a:r>
              <a:rPr lang="hu-HU" sz="1400" dirty="0"/>
              <a:t>, </a:t>
            </a:r>
            <a:r>
              <a:rPr lang="hu-HU" sz="1400" dirty="0" smtClean="0"/>
              <a:t>szolgálati</a:t>
            </a:r>
            <a:r>
              <a:rPr lang="hu-HU" sz="1400" dirty="0"/>
              <a:t> lakások, </a:t>
            </a:r>
            <a:endParaRPr lang="hu-HU" sz="1400" dirty="0" smtClean="0"/>
          </a:p>
          <a:p>
            <a:pPr lvl="2">
              <a:buFont typeface="Arial" panose="020B0604020202020204" pitchFamily="34" charset="0"/>
              <a:buChar char="•"/>
            </a:pPr>
            <a:r>
              <a:rPr lang="hu-HU" sz="1400" dirty="0" smtClean="0"/>
              <a:t>öltözők</a:t>
            </a:r>
            <a:r>
              <a:rPr lang="hu-HU" sz="1400" dirty="0"/>
              <a:t>, </a:t>
            </a:r>
            <a:r>
              <a:rPr lang="hu-HU" sz="1400" dirty="0" smtClean="0"/>
              <a:t>sofőr-pihenő, raktár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sz="1400" dirty="0" smtClean="0"/>
              <a:t>8</a:t>
            </a:r>
            <a:r>
              <a:rPr lang="hu-HU" sz="1400" dirty="0"/>
              <a:t> fedett </a:t>
            </a:r>
            <a:r>
              <a:rPr lang="hu-HU" sz="1400" dirty="0" smtClean="0"/>
              <a:t>buszgarázs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sz="1400" dirty="0" smtClean="0"/>
              <a:t>3 karbantartóműhely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hu-HU" sz="1400" dirty="0" smtClean="0"/>
              <a:t>1 kézi</a:t>
            </a:r>
            <a:r>
              <a:rPr lang="hu-HU" sz="1400" dirty="0"/>
              <a:t> </a:t>
            </a:r>
            <a:r>
              <a:rPr lang="hu-HU" sz="1400" dirty="0" smtClean="0"/>
              <a:t>buszmosó</a:t>
            </a:r>
          </a:p>
          <a:p>
            <a:pPr lvl="2">
              <a:buFont typeface="Arial" panose="020B0604020202020204" pitchFamily="34" charset="0"/>
              <a:buChar char="•"/>
            </a:pPr>
            <a:endParaRPr lang="hu-HU" dirty="0" smtClean="0"/>
          </a:p>
        </p:txBody>
      </p:sp>
      <p:pic>
        <p:nvPicPr>
          <p:cNvPr id="4" name="Tartalom hely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00" y="3251356"/>
            <a:ext cx="8767563" cy="341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21446"/>
          </a:xfrm>
        </p:spPr>
        <p:txBody>
          <a:bodyPr rtlCol="0"/>
          <a:lstStyle/>
          <a:p>
            <a:pPr rtl="0"/>
            <a:r>
              <a:rPr lang="hu-HU" dirty="0" smtClean="0"/>
              <a:t>TELEPHELY</a:t>
            </a:r>
            <a:br>
              <a:rPr lang="hu-HU" dirty="0" smtClean="0"/>
            </a:b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795" y="3617669"/>
            <a:ext cx="3316863" cy="229475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55" y="3989187"/>
            <a:ext cx="3874979" cy="252499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207" y="2880419"/>
            <a:ext cx="2803253" cy="3737670"/>
          </a:xfrm>
          <a:prstGeom prst="rect">
            <a:avLst/>
          </a:prstGeom>
        </p:spPr>
      </p:pic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82" y="1257299"/>
            <a:ext cx="4299924" cy="256655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8" y="371979"/>
            <a:ext cx="4299923" cy="241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30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ctrTitle"/>
          </p:nvPr>
        </p:nvSpPr>
        <p:spPr>
          <a:xfrm>
            <a:off x="6338455" y="1901536"/>
            <a:ext cx="4821380" cy="2164992"/>
          </a:xfrm>
        </p:spPr>
        <p:txBody>
          <a:bodyPr rtlCol="0"/>
          <a:lstStyle/>
          <a:p>
            <a:pPr algn="ctr" rtl="0"/>
            <a:r>
              <a:rPr lang="hu-HU" sz="6000" b="1" dirty="0" smtClean="0"/>
              <a:t>Köszönöm a figyelmet!</a:t>
            </a:r>
            <a:endParaRPr lang="hu-HU" sz="6000" b="1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85" y="1537266"/>
            <a:ext cx="5702709" cy="3803662"/>
          </a:xfrm>
          <a:prstGeom prst="rect">
            <a:avLst/>
          </a:prstGeom>
        </p:spPr>
      </p:pic>
      <p:pic>
        <p:nvPicPr>
          <p:cNvPr id="5" name="Kép 4" descr="http://www.nit.hu/images/logok/az_ev_autobuszos_logo_2018-LQ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336" y="4665904"/>
            <a:ext cx="3179617" cy="1350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839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6893" y="452718"/>
            <a:ext cx="9404723" cy="1400530"/>
          </a:xfrm>
        </p:spPr>
        <p:txBody>
          <a:bodyPr rtlCol="0"/>
          <a:lstStyle/>
          <a:p>
            <a:r>
              <a:rPr lang="hu-HU" dirty="0"/>
              <a:t>FEHÉRVÁR TRAVEL UTAZÁSI IRODA</a:t>
            </a:r>
            <a:br>
              <a:rPr lang="hu-HU" dirty="0"/>
            </a:br>
            <a:r>
              <a:rPr lang="hu-HU" sz="2400" dirty="0"/>
              <a:t>(ANYAVÁLLALAT)</a:t>
            </a:r>
            <a:endParaRPr lang="hu-HU" sz="2800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666893" y="2019503"/>
            <a:ext cx="10524116" cy="4454034"/>
          </a:xfrm>
        </p:spPr>
        <p:txBody>
          <a:bodyPr rtlCol="0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b="1" dirty="0" smtClean="0"/>
              <a:t>Ügyvezető igazgató:</a:t>
            </a:r>
            <a:r>
              <a:rPr lang="hu-HU" dirty="0" smtClean="0"/>
              <a:t>		</a:t>
            </a:r>
            <a:r>
              <a:rPr lang="hu-HU" dirty="0" err="1" smtClean="0"/>
              <a:t>Ribi</a:t>
            </a:r>
            <a:r>
              <a:rPr lang="hu-HU" dirty="0" smtClean="0"/>
              <a:t> Péter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b="1" dirty="0" smtClean="0"/>
              <a:t>Utazási Iroda alapítása: </a:t>
            </a:r>
            <a:r>
              <a:rPr lang="hu-HU" dirty="0" smtClean="0"/>
              <a:t>	1996.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b="1" dirty="0" smtClean="0"/>
              <a:t>Székhely/Irodaház:</a:t>
            </a:r>
            <a:r>
              <a:rPr lang="hu-HU" dirty="0" smtClean="0"/>
              <a:t>			</a:t>
            </a:r>
          </a:p>
          <a:p>
            <a:pPr marL="0" indent="0">
              <a:buNone/>
            </a:pPr>
            <a:r>
              <a:rPr lang="hu-HU" dirty="0" smtClean="0"/>
              <a:t>Székesfehérvár történelmi belvárosában, </a:t>
            </a:r>
            <a:br>
              <a:rPr lang="hu-HU" dirty="0" smtClean="0"/>
            </a:br>
            <a:r>
              <a:rPr lang="hu-HU" dirty="0" smtClean="0"/>
              <a:t>2015-ben építészeti díjas, 1.000 nm-es épület.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u-HU" b="1" dirty="0" smtClean="0"/>
              <a:t>Irodai munkatársak:</a:t>
            </a:r>
            <a:r>
              <a:rPr lang="hu-HU" dirty="0" smtClean="0"/>
              <a:t>		46 fő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u-HU" b="1" dirty="0" smtClean="0"/>
              <a:t>Idegenvezetők:	</a:t>
            </a:r>
            <a:r>
              <a:rPr lang="hu-HU" dirty="0" smtClean="0"/>
              <a:t>			kb. 50 fő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u-HU" b="1" dirty="0" smtClean="0"/>
              <a:t>Tevékenységi </a:t>
            </a:r>
            <a:r>
              <a:rPr lang="hu-HU" b="1" dirty="0"/>
              <a:t>kör: 	</a:t>
            </a:r>
            <a:r>
              <a:rPr lang="hu-HU" dirty="0"/>
              <a:t>		</a:t>
            </a:r>
            <a:endParaRPr lang="hu-HU" dirty="0" smtClean="0"/>
          </a:p>
          <a:p>
            <a:pPr marL="0" indent="0" algn="just">
              <a:buNone/>
            </a:pPr>
            <a:r>
              <a:rPr lang="hu-HU" sz="1800" dirty="0" smtClean="0"/>
              <a:t>Külföldi </a:t>
            </a:r>
            <a:r>
              <a:rPr lang="hu-HU" sz="1800" dirty="0"/>
              <a:t>csoportos körutazások, város­lá­to­ga­tások </a:t>
            </a:r>
            <a:r>
              <a:rPr lang="hu-HU" sz="1800" dirty="0" smtClean="0"/>
              <a:t>szervezése. </a:t>
            </a:r>
          </a:p>
          <a:p>
            <a:pPr marL="0" indent="0" algn="ctr">
              <a:buNone/>
            </a:pPr>
            <a:r>
              <a:rPr lang="hu-HU" sz="1800" dirty="0" smtClean="0"/>
              <a:t>Ebben </a:t>
            </a:r>
            <a:r>
              <a:rPr lang="hu-HU" sz="1800" dirty="0"/>
              <a:t>az ágazatban már több, mint egy évtizede </a:t>
            </a:r>
            <a:r>
              <a:rPr lang="hu-HU" sz="1800" dirty="0" smtClean="0"/>
              <a:t/>
            </a:r>
            <a:br>
              <a:rPr lang="hu-HU" sz="1800" dirty="0" smtClean="0"/>
            </a:br>
            <a:r>
              <a:rPr lang="hu-HU" b="1" dirty="0" smtClean="0"/>
              <a:t>Magyarország </a:t>
            </a:r>
            <a:r>
              <a:rPr lang="hu-HU" b="1" dirty="0"/>
              <a:t>piacvezető utazásszervezője. </a:t>
            </a:r>
            <a:endParaRPr lang="hu-HU" b="1" dirty="0" smtClean="0"/>
          </a:p>
          <a:p>
            <a:pPr marL="0" indent="0">
              <a:buNone/>
            </a:pPr>
            <a:endParaRPr lang="hu-HU" dirty="0"/>
          </a:p>
          <a:p>
            <a:pPr marL="0" indent="0" rtl="0">
              <a:buNone/>
            </a:pPr>
            <a:endParaRPr lang="hu-HU" sz="2000" dirty="0" smtClean="0"/>
          </a:p>
          <a:p>
            <a:pPr marL="2743200" lvl="6" indent="0">
              <a:buNone/>
            </a:pPr>
            <a:endParaRPr lang="hu-HU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045" y="1278081"/>
            <a:ext cx="5134743" cy="401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0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dirty="0" smtClean="0"/>
              <a:t>FEHÉRVÁR TRAVEL UTAZÁSI IRODA</a:t>
            </a:r>
            <a:br>
              <a:rPr lang="hu-HU" dirty="0" smtClean="0"/>
            </a:br>
            <a:r>
              <a:rPr lang="hu-HU" sz="2400" dirty="0" smtClean="0"/>
              <a:t>(ANYAVÁLLALAT)</a:t>
            </a:r>
            <a:endParaRPr lang="hu-HU" sz="2400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1092921" y="2015835"/>
            <a:ext cx="10014961" cy="4416137"/>
          </a:xfrm>
        </p:spPr>
        <p:txBody>
          <a:bodyPr rtlCol="0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1600" b="1" dirty="0" smtClean="0"/>
              <a:t>1997-ben</a:t>
            </a:r>
            <a:r>
              <a:rPr lang="hu-HU" sz="1600" dirty="0" smtClean="0"/>
              <a:t> jelent meg az </a:t>
            </a:r>
            <a:r>
              <a:rPr lang="hu-HU" sz="1600" dirty="0"/>
              <a:t>1. </a:t>
            </a:r>
            <a:r>
              <a:rPr lang="hu-HU" sz="1600" dirty="0" smtClean="0"/>
              <a:t>katalógus: </a:t>
            </a:r>
            <a:r>
              <a:rPr lang="hu-HU" sz="1600" b="1" u="sng" dirty="0" smtClean="0"/>
              <a:t>11 féle </a:t>
            </a:r>
            <a:r>
              <a:rPr lang="hu-HU" sz="1600" dirty="0" smtClean="0"/>
              <a:t>utazás, összesen </a:t>
            </a:r>
            <a:r>
              <a:rPr lang="hu-HU" sz="1600" b="1" u="sng" dirty="0" smtClean="0"/>
              <a:t>35 csoport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600" b="1" dirty="0" smtClean="0"/>
              <a:t>10 évvel később (2007) </a:t>
            </a:r>
            <a:r>
              <a:rPr lang="hu-HU" sz="1600" dirty="0" smtClean="0"/>
              <a:t>már közel </a:t>
            </a:r>
            <a:r>
              <a:rPr lang="hu-HU" sz="1600" b="1" u="sng" dirty="0" smtClean="0"/>
              <a:t>100 féle </a:t>
            </a:r>
            <a:r>
              <a:rPr lang="hu-HU" sz="1600" dirty="0" smtClean="0"/>
              <a:t>utazás, </a:t>
            </a:r>
            <a:r>
              <a:rPr lang="hu-HU" sz="1600" b="1" u="sng" dirty="0" smtClean="0"/>
              <a:t>360 csoport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600" b="1" dirty="0" smtClean="0"/>
              <a:t>2019</a:t>
            </a:r>
            <a:r>
              <a:rPr lang="hu-HU" sz="1600" dirty="0" smtClean="0"/>
              <a:t>-ben (téli és nyári katalógusban együtt) </a:t>
            </a:r>
            <a:r>
              <a:rPr lang="hu-HU" sz="1600" b="1" u="sng" dirty="0" smtClean="0"/>
              <a:t>164 féle </a:t>
            </a:r>
            <a:r>
              <a:rPr lang="hu-HU" sz="1600" dirty="0" smtClean="0"/>
              <a:t>utazás, </a:t>
            </a:r>
            <a:r>
              <a:rPr lang="hu-HU" sz="1600" b="1" u="sng" dirty="0" smtClean="0"/>
              <a:t>680 csoport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600" dirty="0" smtClean="0"/>
              <a:t>Évente nagyjából </a:t>
            </a:r>
            <a:r>
              <a:rPr lang="hu-HU" sz="1600" b="1" dirty="0" smtClean="0"/>
              <a:t>27-28.000 utas</a:t>
            </a:r>
            <a:r>
              <a:rPr lang="hu-HU" sz="1600" dirty="0" smtClean="0"/>
              <a:t>. 	Közel </a:t>
            </a:r>
            <a:r>
              <a:rPr lang="hu-HU" sz="1600" b="1" dirty="0"/>
              <a:t>600 partneriroda </a:t>
            </a:r>
            <a:r>
              <a:rPr lang="hu-HU" sz="1600" dirty="0" smtClean="0"/>
              <a:t>országszerte.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600" b="1" u="sng" dirty="0" smtClean="0"/>
              <a:t>2018-as elismerések: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400" b="1" dirty="0" smtClean="0"/>
              <a:t>KKV TOP100 díj </a:t>
            </a:r>
            <a:r>
              <a:rPr lang="hu-HU" sz="1200" dirty="0" smtClean="0"/>
              <a:t>(</a:t>
            </a:r>
            <a:r>
              <a:rPr lang="hu-HU" sz="1200" u="sng" dirty="0" smtClean="0"/>
              <a:t>egyedüli utazási irodaként </a:t>
            </a:r>
            <a:r>
              <a:rPr lang="hu-HU" sz="1200" dirty="0" smtClean="0"/>
              <a:t>díjazott a magyar középvállalatok között)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400" b="1" dirty="0" smtClean="0"/>
              <a:t>Etikus Vállalat Díja </a:t>
            </a:r>
            <a:r>
              <a:rPr lang="hu-HU" sz="1200" dirty="0" smtClean="0"/>
              <a:t>(Fejér Megyei Kereskedelmi és Iparkamara)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400" b="1" dirty="0" smtClean="0"/>
              <a:t>Elit Vállalkozás Díja </a:t>
            </a:r>
            <a:r>
              <a:rPr lang="hu-HU" sz="1400" dirty="0" smtClean="0"/>
              <a:t>– </a:t>
            </a:r>
            <a:r>
              <a:rPr lang="hu-HU" sz="1400" b="1" dirty="0" smtClean="0"/>
              <a:t>Gold minősítés </a:t>
            </a:r>
            <a:r>
              <a:rPr lang="hu-HU" sz="1200" dirty="0"/>
              <a:t>(Fogyasztói Vélemény Tanúsítvány </a:t>
            </a:r>
            <a:r>
              <a:rPr lang="hu-HU" sz="1200" dirty="0" smtClean="0"/>
              <a:t> / Ügyfél Vélemény Vizsgálati Központ)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400" b="1" dirty="0" err="1" smtClean="0"/>
              <a:t>Bisnode</a:t>
            </a:r>
            <a:r>
              <a:rPr lang="hu-HU" sz="1400" b="1" dirty="0" smtClean="0"/>
              <a:t> „AAA” minősítés</a:t>
            </a:r>
            <a:r>
              <a:rPr lang="hu-HU" sz="1200" b="1" dirty="0" smtClean="0"/>
              <a:t> </a:t>
            </a:r>
            <a:r>
              <a:rPr lang="hu-HU" sz="1200" dirty="0" smtClean="0"/>
              <a:t>(pénzügyileg stabil vállalkozás) – a magyar cégek csupán 0,63%-a rendelkezik vele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400" b="1" dirty="0" err="1" smtClean="0"/>
              <a:t>Opten</a:t>
            </a:r>
            <a:r>
              <a:rPr lang="hu-HU" sz="1400" b="1" dirty="0" smtClean="0"/>
              <a:t> – „A” </a:t>
            </a:r>
            <a:r>
              <a:rPr lang="hu-HU" sz="1400" b="1" dirty="0" err="1" smtClean="0"/>
              <a:t>mínősítés</a:t>
            </a:r>
            <a:r>
              <a:rPr lang="hu-HU" sz="1400" b="1" dirty="0" smtClean="0"/>
              <a:t> </a:t>
            </a:r>
            <a:r>
              <a:rPr lang="hu-HU" sz="1200" dirty="0" smtClean="0"/>
              <a:t>(az üzleti élet egyik legmegbízhatóbb szereplője)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400" b="1" dirty="0" smtClean="0"/>
              <a:t>Szent István Díj </a:t>
            </a:r>
            <a:r>
              <a:rPr lang="hu-HU" sz="1400" b="1" dirty="0" err="1" smtClean="0"/>
              <a:t>Ribi</a:t>
            </a:r>
            <a:r>
              <a:rPr lang="hu-HU" sz="1400" b="1" dirty="0" smtClean="0"/>
              <a:t> Péter részére </a:t>
            </a:r>
            <a:r>
              <a:rPr lang="hu-HU" sz="1200" dirty="0" smtClean="0"/>
              <a:t>(Székesfehérvár legrangosabb civil díja – jószolgálati tevékenység elismeréseként)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75636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08491"/>
          </a:xfrm>
        </p:spPr>
        <p:txBody>
          <a:bodyPr rtlCol="0"/>
          <a:lstStyle/>
          <a:p>
            <a:r>
              <a:rPr lang="hu-HU" sz="3200" dirty="0" smtClean="0"/>
              <a:t>A Fehérvár Travel Busz Kft. és a Fehérvár Travel Utazási Iroda kapcsolata</a:t>
            </a:r>
            <a:br>
              <a:rPr lang="hu-HU" sz="3200" dirty="0" smtClean="0"/>
            </a:br>
            <a:endParaRPr lang="hu-HU" sz="3200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1103312" y="1672937"/>
            <a:ext cx="10170824" cy="4956464"/>
          </a:xfrm>
        </p:spPr>
        <p:txBody>
          <a:bodyPr numCol="1" rtlCol="0"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hu-HU" sz="5200" b="1" dirty="0"/>
              <a:t>A </a:t>
            </a:r>
            <a:r>
              <a:rPr lang="hu-HU" sz="5200" b="1" dirty="0" smtClean="0"/>
              <a:t>Fehérvár Travel Busz </a:t>
            </a:r>
            <a:r>
              <a:rPr lang="hu-HU" sz="5200" b="1" dirty="0" err="1" smtClean="0"/>
              <a:t>Kft.-t</a:t>
            </a:r>
            <a:r>
              <a:rPr lang="hu-HU" sz="5200" b="1" dirty="0" smtClean="0"/>
              <a:t> </a:t>
            </a:r>
            <a:r>
              <a:rPr lang="hu-HU" sz="5200" b="1" dirty="0"/>
              <a:t>a Fehérvár Travel Utazási Iroda hozta létre egy rendkívül érzékeny piaci szegmensben, kizárólag különjárati tevékenységre, elsősorban az anyavállalat által szervezett külföldi csoportos kulturális körutazások </a:t>
            </a:r>
            <a:r>
              <a:rPr lang="hu-HU" sz="5200" b="1" dirty="0" smtClean="0"/>
              <a:t>bonyolítására.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sz="5200" b="1" dirty="0"/>
              <a:t>E</a:t>
            </a:r>
            <a:r>
              <a:rPr lang="hu-HU" sz="5200" b="1" dirty="0" smtClean="0"/>
              <a:t>zen </a:t>
            </a:r>
            <a:r>
              <a:rPr lang="hu-HU" sz="5200" b="1" dirty="0"/>
              <a:t>kívül szabad kapacitásban egyéb, minőségi szolgáltatást igénylő, fizetőképes megrendelők számára</a:t>
            </a:r>
            <a:r>
              <a:rPr lang="hu-HU" sz="5200" b="1" dirty="0" smtClean="0"/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hu-HU" sz="3400" b="1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hu-HU" sz="4900" b="1" u="sng" dirty="0" smtClean="0"/>
              <a:t>FEJLŐDÉS:</a:t>
            </a:r>
            <a:endParaRPr lang="hu-HU" sz="3100" b="1" u="sng" dirty="0" smtClean="0"/>
          </a:p>
          <a:p>
            <a:pPr marL="0" indent="0" rtl="0">
              <a:lnSpc>
                <a:spcPct val="120000"/>
              </a:lnSpc>
              <a:buNone/>
            </a:pPr>
            <a:r>
              <a:rPr lang="hu-HU" sz="5200" b="1" dirty="0" smtClean="0"/>
              <a:t>2007. január </a:t>
            </a:r>
          </a:p>
          <a:p>
            <a:pPr rtl="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hu-HU" sz="5200" dirty="0" smtClean="0"/>
              <a:t>autóbuszok száma: 2 db Mercedes </a:t>
            </a:r>
            <a:r>
              <a:rPr lang="hu-HU" sz="5200" dirty="0" err="1" smtClean="0"/>
              <a:t>Tourismo</a:t>
            </a:r>
            <a:endParaRPr lang="hu-HU" sz="5200" dirty="0" smtClean="0"/>
          </a:p>
          <a:p>
            <a:pPr rtl="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hu-HU" sz="5200" dirty="0" smtClean="0"/>
              <a:t>főállású gépkocsivezetők száma: 2 fő </a:t>
            </a:r>
          </a:p>
          <a:p>
            <a:pPr rtl="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hu-HU" sz="5200" dirty="0" smtClean="0"/>
              <a:t>telephely: bérelt </a:t>
            </a:r>
          </a:p>
          <a:p>
            <a:pPr rtl="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hu-HU" sz="52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hu-HU" sz="5200" b="1" dirty="0" smtClean="0"/>
              <a:t>2019.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hu-HU" sz="5200" dirty="0" smtClean="0"/>
              <a:t>autóbuszok száma: </a:t>
            </a:r>
            <a:r>
              <a:rPr lang="hu-HU" sz="5200" dirty="0" smtClean="0"/>
              <a:t>14 </a:t>
            </a:r>
            <a:r>
              <a:rPr lang="hu-HU" sz="5200" dirty="0" smtClean="0"/>
              <a:t>db (49 személyes) + 2 db (21 személyes)  - </a:t>
            </a:r>
            <a:r>
              <a:rPr lang="hu-HU" sz="5200" i="1" dirty="0" smtClean="0"/>
              <a:t>részletesen később </a:t>
            </a:r>
            <a:r>
              <a:rPr lang="hu-HU" sz="5200" dirty="0" smtClean="0"/>
              <a:t/>
            </a:r>
            <a:br>
              <a:rPr lang="hu-HU" sz="5200" dirty="0" smtClean="0"/>
            </a:br>
            <a:r>
              <a:rPr lang="hu-HU" sz="5200" dirty="0" smtClean="0"/>
              <a:t>Emeletes és 49 személyesnél nagyobb autóbuszokat nem alkalmazunk, azokkal a körutazások lebonyolítása nehézkesebb lenne.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hu-HU" sz="5200" dirty="0" smtClean="0"/>
              <a:t>főállású gépkocsivezetők száma: 18 fő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hu-HU" sz="5200" dirty="0" smtClean="0"/>
              <a:t>telephely: saját, 1 ha</a:t>
            </a:r>
            <a:endParaRPr lang="hu-HU" sz="52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91" y="2577424"/>
            <a:ext cx="2950378" cy="221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3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08491"/>
          </a:xfrm>
        </p:spPr>
        <p:txBody>
          <a:bodyPr rtlCol="0"/>
          <a:lstStyle/>
          <a:p>
            <a:r>
              <a:rPr lang="hu-HU" sz="3200" dirty="0"/>
              <a:t>A Fehérvár </a:t>
            </a:r>
            <a:r>
              <a:rPr lang="hu-HU" sz="3200" dirty="0" smtClean="0"/>
              <a:t>Travel </a:t>
            </a:r>
            <a:r>
              <a:rPr lang="hu-HU" sz="3200" dirty="0"/>
              <a:t>Busz Kft. és a Fehérvár Travel Utazási Iroda kapcsolata</a:t>
            </a:r>
            <a:r>
              <a:rPr lang="hu-HU" sz="4400" dirty="0" smtClean="0"/>
              <a:t/>
            </a:r>
            <a:br>
              <a:rPr lang="hu-HU" sz="4400" dirty="0" smtClean="0"/>
            </a:br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1103312" y="1859973"/>
            <a:ext cx="10170824" cy="4769427"/>
          </a:xfrm>
        </p:spPr>
        <p:txBody>
          <a:bodyPr numCol="1" rtlCol="0">
            <a:normAutofit fontScale="85000" lnSpcReduction="20000"/>
          </a:bodyPr>
          <a:lstStyle/>
          <a:p>
            <a:pPr marL="0" lvl="0" indent="0">
              <a:lnSpc>
                <a:spcPct val="120000"/>
              </a:lnSpc>
              <a:buNone/>
            </a:pPr>
            <a:r>
              <a:rPr lang="hu-HU" sz="1900" b="1" dirty="0" smtClean="0"/>
              <a:t>2007</a:t>
            </a:r>
            <a:r>
              <a:rPr lang="hu-HU" sz="1900" b="1" dirty="0"/>
              <a:t>.</a:t>
            </a:r>
          </a:p>
          <a:p>
            <a:pPr lvl="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hu-HU" sz="1900" dirty="0" smtClean="0"/>
              <a:t>A Fehérvár Travel </a:t>
            </a:r>
            <a:r>
              <a:rPr lang="hu-HU" sz="1900" dirty="0"/>
              <a:t>összesen 273 db</a:t>
            </a:r>
            <a:r>
              <a:rPr lang="hu-HU" sz="1900" dirty="0" smtClean="0"/>
              <a:t> </a:t>
            </a:r>
            <a:r>
              <a:rPr lang="hu-HU" sz="1900" dirty="0"/>
              <a:t>autóbuszos </a:t>
            </a:r>
            <a:r>
              <a:rPr lang="hu-HU" sz="1900" dirty="0" smtClean="0"/>
              <a:t>csoportot szervezett, </a:t>
            </a:r>
          </a:p>
          <a:p>
            <a:pPr lvl="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hu-HU" sz="1900" dirty="0" smtClean="0"/>
              <a:t>ennek </a:t>
            </a:r>
            <a:r>
              <a:rPr lang="hu-HU" sz="1900" dirty="0"/>
              <a:t>13 %-a </a:t>
            </a:r>
            <a:r>
              <a:rPr lang="hu-HU" sz="1900" dirty="0" smtClean="0"/>
              <a:t>ment saját autóbusszal</a:t>
            </a:r>
          </a:p>
          <a:p>
            <a:pPr lvl="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hu-HU" sz="1900" dirty="0" smtClean="0"/>
          </a:p>
          <a:p>
            <a:pPr marL="0" lvl="0" indent="0">
              <a:lnSpc>
                <a:spcPct val="120000"/>
              </a:lnSpc>
              <a:buNone/>
            </a:pPr>
            <a:r>
              <a:rPr lang="hu-HU" sz="1900" b="1" dirty="0"/>
              <a:t>2018.</a:t>
            </a:r>
          </a:p>
          <a:p>
            <a:pPr lvl="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hu-HU" sz="1900" dirty="0"/>
              <a:t>több, mint 450 db Fehérvár </a:t>
            </a:r>
            <a:r>
              <a:rPr lang="hu-HU" sz="1900" dirty="0" err="1"/>
              <a:t>Traveles</a:t>
            </a:r>
            <a:r>
              <a:rPr lang="hu-HU" sz="1900" dirty="0"/>
              <a:t> autóbuszos csoport</a:t>
            </a:r>
          </a:p>
          <a:p>
            <a:pPr lvl="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hu-HU" sz="1900" dirty="0"/>
              <a:t>ennek 60%-a saját autóbusszal (kb. </a:t>
            </a:r>
            <a:r>
              <a:rPr lang="hu-HU" sz="1900" b="1" dirty="0"/>
              <a:t>270 csoport</a:t>
            </a:r>
            <a:r>
              <a:rPr lang="hu-HU" sz="1900" dirty="0"/>
              <a:t>), utanként 42-46 utas, összesen közel </a:t>
            </a:r>
            <a:r>
              <a:rPr lang="hu-HU" sz="1900" b="1" dirty="0"/>
              <a:t>12.000 Fehérvár </a:t>
            </a:r>
            <a:r>
              <a:rPr lang="hu-HU" sz="1900" b="1" dirty="0" err="1"/>
              <a:t>Traveles</a:t>
            </a:r>
            <a:r>
              <a:rPr lang="hu-HU" sz="1900" b="1" dirty="0"/>
              <a:t> utas </a:t>
            </a:r>
            <a:r>
              <a:rPr lang="hu-HU" sz="1900" dirty="0" smtClean="0"/>
              <a:t>szállítása (a többi buszos csoportot alvállalkozók autóbuszai bonyolítják)</a:t>
            </a:r>
          </a:p>
          <a:p>
            <a:pPr lvl="0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hu-HU" sz="1900" dirty="0" smtClean="0"/>
          </a:p>
          <a:p>
            <a:pPr marL="0" lvl="0" indent="0">
              <a:lnSpc>
                <a:spcPct val="120000"/>
              </a:lnSpc>
              <a:buNone/>
            </a:pPr>
            <a:r>
              <a:rPr lang="hu-HU" sz="1900" dirty="0" smtClean="0"/>
              <a:t>A Fehérvár Travel utazásain a gépkocsivezetők az utasokkal azonos szállásokon laknak, és azonos ellátásban részesülnek velük.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hu-HU" sz="1900" dirty="0" smtClean="0"/>
              <a:t>Az éves munkabeosztás (ami az egész főszezonra szól) minden év márciusában születik meg a Fehérvár </a:t>
            </a:r>
            <a:r>
              <a:rPr lang="hu-HU" sz="1900" dirty="0" err="1" smtClean="0"/>
              <a:t>Travelnél</a:t>
            </a:r>
            <a:r>
              <a:rPr lang="hu-HU" sz="1900" dirty="0" smtClean="0"/>
              <a:t>, és mivel a csoportok mindig összejönnek, ezért ez év közben nem is változik – amit nagyon kedvelnek a gépkocsivezetők is.</a:t>
            </a:r>
            <a:endParaRPr lang="hu-HU" sz="1900" dirty="0"/>
          </a:p>
          <a:p>
            <a:pPr lvl="0">
              <a:buFont typeface="Wingdings" panose="05000000000000000000" pitchFamily="2" charset="2"/>
              <a:buChar char="Ø"/>
            </a:pPr>
            <a:endParaRPr lang="hu-HU" sz="1800" dirty="0"/>
          </a:p>
          <a:p>
            <a:pPr>
              <a:buFont typeface="Wingdings" panose="05000000000000000000" pitchFamily="2" charset="2"/>
              <a:buChar char="Ø"/>
            </a:pPr>
            <a:endParaRPr lang="hu-HU" sz="2500" dirty="0"/>
          </a:p>
          <a:p>
            <a:pPr marL="0" indent="0">
              <a:buNone/>
            </a:pPr>
            <a:endParaRPr lang="hu-HU" sz="1800" b="1" dirty="0"/>
          </a:p>
          <a:p>
            <a:pPr marL="2743200" lvl="6" indent="0">
              <a:buNone/>
            </a:pPr>
            <a:endParaRPr lang="hu-HU" sz="20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308" y="1244130"/>
            <a:ext cx="1450659" cy="264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3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hu-HU" sz="4000" dirty="0"/>
              <a:t>FEHÉRVÁR TRAVEL BUSZ KFT.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1104293" y="1323311"/>
            <a:ext cx="8946541" cy="4848889"/>
          </a:xfrm>
        </p:spPr>
        <p:txBody>
          <a:bodyPr rtlCol="0">
            <a:noAutofit/>
          </a:bodyPr>
          <a:lstStyle/>
          <a:p>
            <a:pPr marL="0" lvl="0" indent="0">
              <a:buNone/>
            </a:pPr>
            <a:endParaRPr lang="hu-HU" sz="1200" dirty="0" smtClean="0"/>
          </a:p>
          <a:p>
            <a:pPr marL="0" indent="0">
              <a:buNone/>
            </a:pPr>
            <a:r>
              <a:rPr lang="hu-HU" sz="1600" dirty="0" smtClean="0"/>
              <a:t>A Fehérvár Travel autóbuszos csoportos körutazásainak bonyolításán felül éves szinten </a:t>
            </a:r>
            <a:r>
              <a:rPr lang="hu-HU" sz="1200" dirty="0" smtClean="0"/>
              <a:t>(</a:t>
            </a:r>
            <a:r>
              <a:rPr lang="hu-HU" sz="1200" dirty="0"/>
              <a:t>általános- és középiskolai csoportok, színházi társulat, sportcsapat, táncegyesület stb</a:t>
            </a:r>
            <a:r>
              <a:rPr lang="hu-HU" sz="1200" dirty="0" smtClean="0"/>
              <a:t>.)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hu-HU" sz="1600" dirty="0" smtClean="0"/>
              <a:t>kb. </a:t>
            </a:r>
            <a:r>
              <a:rPr lang="hu-HU" sz="1600" b="1" dirty="0"/>
              <a:t>130</a:t>
            </a:r>
            <a:r>
              <a:rPr lang="hu-HU" sz="1600" dirty="0"/>
              <a:t> egyéb fuvar </a:t>
            </a:r>
            <a:endParaRPr lang="hu-HU" sz="1600" dirty="0" smtClean="0"/>
          </a:p>
          <a:p>
            <a:pPr lvl="0">
              <a:buFont typeface="Wingdings" panose="05000000000000000000" pitchFamily="2" charset="2"/>
              <a:buChar char="Ø"/>
            </a:pPr>
            <a:r>
              <a:rPr lang="hu-HU" sz="1600" dirty="0" smtClean="0"/>
              <a:t>további </a:t>
            </a:r>
            <a:r>
              <a:rPr lang="hu-HU" sz="1600" dirty="0"/>
              <a:t>közel </a:t>
            </a:r>
            <a:r>
              <a:rPr lang="hu-HU" sz="1600" b="1" dirty="0" smtClean="0"/>
              <a:t>6.000 utas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600" dirty="0" smtClean="0"/>
              <a:t>1 </a:t>
            </a:r>
            <a:r>
              <a:rPr lang="hu-HU" sz="1600" dirty="0"/>
              <a:t>vagy néhány </a:t>
            </a:r>
            <a:r>
              <a:rPr lang="hu-HU" sz="1600" dirty="0" smtClean="0"/>
              <a:t>napos utazások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600" dirty="0" smtClean="0"/>
              <a:t>elsősorban közelebbi </a:t>
            </a:r>
            <a:r>
              <a:rPr lang="hu-HU" sz="1600" dirty="0"/>
              <a:t>európai </a:t>
            </a:r>
            <a:r>
              <a:rPr lang="hu-HU" sz="1600" dirty="0" smtClean="0"/>
              <a:t>célpontokra vagy belföldre</a:t>
            </a:r>
            <a:endParaRPr lang="hu-HU" sz="1600" dirty="0"/>
          </a:p>
          <a:p>
            <a:pPr lvl="0">
              <a:buFont typeface="Wingdings" panose="05000000000000000000" pitchFamily="2" charset="2"/>
              <a:buChar char="Ø"/>
            </a:pPr>
            <a:endParaRPr lang="hu-HU" sz="1600" dirty="0" smtClean="0"/>
          </a:p>
          <a:p>
            <a:pPr marL="0" lvl="0" indent="0" algn="ctr">
              <a:buNone/>
            </a:pPr>
            <a:r>
              <a:rPr lang="hu-HU" sz="1800" b="1" dirty="0" err="1" smtClean="0"/>
              <a:t>Arte</a:t>
            </a:r>
            <a:r>
              <a:rPr lang="hu-HU" sz="1800" b="1" dirty="0" smtClean="0"/>
              <a:t> - Alba </a:t>
            </a:r>
            <a:r>
              <a:rPr lang="hu-HU" sz="1800" b="1" dirty="0" err="1" smtClean="0"/>
              <a:t>Regia</a:t>
            </a:r>
            <a:r>
              <a:rPr lang="hu-HU" sz="1800" b="1" dirty="0" smtClean="0"/>
              <a:t> </a:t>
            </a:r>
            <a:r>
              <a:rPr lang="hu-HU" sz="1800" b="1" dirty="0" smtClean="0"/>
              <a:t>Táncegyesület</a:t>
            </a:r>
          </a:p>
          <a:p>
            <a:pPr marL="0" lvl="0" indent="0" algn="ctr">
              <a:buNone/>
            </a:pPr>
            <a:r>
              <a:rPr lang="hu-HU" sz="1800" b="1" dirty="0" smtClean="0"/>
              <a:t>MOL Vidi </a:t>
            </a:r>
            <a:r>
              <a:rPr lang="hu-HU" sz="1800" b="1" dirty="0" err="1" smtClean="0"/>
              <a:t>Fc</a:t>
            </a:r>
            <a:r>
              <a:rPr lang="hu-HU" sz="1800" b="1" dirty="0" smtClean="0"/>
              <a:t>.</a:t>
            </a:r>
            <a:endParaRPr lang="hu-HU" sz="1800" b="1" dirty="0" smtClean="0"/>
          </a:p>
          <a:p>
            <a:pPr marL="0" lvl="0" indent="0" algn="ctr">
              <a:buNone/>
            </a:pPr>
            <a:r>
              <a:rPr lang="hu-HU" sz="1800" b="1" dirty="0" smtClean="0"/>
              <a:t>Alba Fehérvár Kosárlabda </a:t>
            </a:r>
            <a:r>
              <a:rPr lang="hu-HU" sz="1800" b="1" dirty="0" smtClean="0"/>
              <a:t>Klub</a:t>
            </a:r>
            <a:endParaRPr lang="hu-HU" sz="1800" b="1" dirty="0" smtClean="0"/>
          </a:p>
          <a:p>
            <a:pPr marL="0" lvl="0" indent="0" algn="ctr">
              <a:buNone/>
            </a:pPr>
            <a:r>
              <a:rPr lang="hu-HU" sz="1800" b="1" dirty="0" smtClean="0"/>
              <a:t>Vörösmarty Színház társulata - Székesfehérvár</a:t>
            </a:r>
          </a:p>
          <a:p>
            <a:pPr lvl="2">
              <a:buFont typeface="Arial" panose="020B0604020202020204" pitchFamily="34" charset="0"/>
              <a:buChar char="•"/>
            </a:pPr>
            <a:endParaRPr lang="hu-HU" dirty="0" smtClean="0"/>
          </a:p>
        </p:txBody>
      </p:sp>
      <p:pic>
        <p:nvPicPr>
          <p:cNvPr id="1026" name="Picture 2" descr="KÃ©ptalÃ¡lat a kÃ¶vetkezÅre: âVIDEOTON FC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77" y="4155105"/>
            <a:ext cx="1300112" cy="213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Ã©ptalÃ¡lat a kÃ¶vetkezÅre: âalba fehÃ©rvÃ¡r kcâ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888" y="4833892"/>
            <a:ext cx="2634255" cy="185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748" y="1697530"/>
            <a:ext cx="1569305" cy="1307364"/>
          </a:xfrm>
          <a:prstGeom prst="rect">
            <a:avLst/>
          </a:prstGeom>
        </p:spPr>
      </p:pic>
      <p:pic>
        <p:nvPicPr>
          <p:cNvPr id="1036" name="Picture 12" descr="KÃ©ptalÃ¡lat a kÃ¶vetkezÅre: âalba regia tÃ¡ncâ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297" y="3373283"/>
            <a:ext cx="2369562" cy="109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25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11064"/>
          </a:xfrm>
        </p:spPr>
        <p:txBody>
          <a:bodyPr rtlCol="0"/>
          <a:lstStyle/>
          <a:p>
            <a:pPr rtl="0"/>
            <a:r>
              <a:rPr lang="hu-HU" dirty="0" smtClean="0"/>
              <a:t>AUTÓBUSZPARK - </a:t>
            </a:r>
            <a:r>
              <a:rPr lang="hu-HU" sz="2800" dirty="0" smtClean="0"/>
              <a:t>flotta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646111" y="1189880"/>
            <a:ext cx="10952075" cy="5460302"/>
          </a:xfrm>
        </p:spPr>
        <p:txBody>
          <a:bodyPr rtlCol="0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1400" b="1" dirty="0" smtClean="0"/>
              <a:t>Évente </a:t>
            </a:r>
            <a:r>
              <a:rPr lang="hu-HU" sz="1400" b="1" dirty="0"/>
              <a:t>1 vagy 2 </a:t>
            </a:r>
            <a:r>
              <a:rPr lang="hu-HU" sz="1400" b="1" dirty="0" smtClean="0"/>
              <a:t>új autóbusz</a:t>
            </a:r>
            <a:r>
              <a:rPr lang="hu-HU" sz="1400" dirty="0" smtClean="0"/>
              <a:t>t vásárolunk, melyeket 7-8 szezon után általában lecserélünk.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400" dirty="0" smtClean="0"/>
              <a:t>A </a:t>
            </a:r>
            <a:r>
              <a:rPr lang="hu-HU" sz="1400" dirty="0"/>
              <a:t>2019-es </a:t>
            </a:r>
            <a:r>
              <a:rPr lang="hu-HU" sz="1400" dirty="0" smtClean="0"/>
              <a:t>szezonban autóbuszaink </a:t>
            </a:r>
            <a:r>
              <a:rPr lang="hu-HU" sz="1400" b="1" dirty="0" smtClean="0"/>
              <a:t>átlagéletkora </a:t>
            </a:r>
            <a:r>
              <a:rPr lang="hu-HU" sz="1400" b="1" dirty="0"/>
              <a:t>kb. 3 </a:t>
            </a:r>
            <a:r>
              <a:rPr lang="hu-HU" sz="1400" b="1" dirty="0" smtClean="0"/>
              <a:t>év</a:t>
            </a:r>
            <a:r>
              <a:rPr lang="hu-HU" sz="1400" dirty="0" smtClean="0"/>
              <a:t>, ez </a:t>
            </a:r>
            <a:r>
              <a:rPr lang="hu-HU" sz="1400" dirty="0"/>
              <a:t>Magyarországon </a:t>
            </a:r>
            <a:r>
              <a:rPr lang="hu-HU" sz="1400" dirty="0" smtClean="0"/>
              <a:t>egyedülálló!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400" dirty="0" smtClean="0"/>
              <a:t>Néhány éve az egyik autóbusz tartalékállományban van, csak akkor indul el, ha egy esetleges meghibásodás miatt szükség van rá</a:t>
            </a:r>
            <a:r>
              <a:rPr lang="hu-HU" sz="1400" dirty="0" smtClean="0"/>
              <a:t>.</a:t>
            </a:r>
            <a:endParaRPr lang="hu-HU" sz="1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u-HU" sz="1600" b="1" u="sng" dirty="0" smtClean="0"/>
              <a:t>Autóbuszparkunk:</a:t>
            </a:r>
            <a:endParaRPr lang="hu-HU" sz="1600" b="1" u="sng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400" b="1" dirty="0" smtClean="0"/>
              <a:t>3 </a:t>
            </a:r>
            <a:r>
              <a:rPr lang="hu-HU" sz="1400" b="1" dirty="0"/>
              <a:t>db MAN </a:t>
            </a:r>
            <a:r>
              <a:rPr lang="hu-HU" sz="1400" b="1" dirty="0" err="1"/>
              <a:t>Lion’s</a:t>
            </a:r>
            <a:r>
              <a:rPr lang="hu-HU" sz="1400" b="1" dirty="0"/>
              <a:t> </a:t>
            </a:r>
            <a:r>
              <a:rPr lang="hu-HU" sz="1400" b="1" dirty="0" err="1"/>
              <a:t>Coach</a:t>
            </a:r>
            <a:r>
              <a:rPr lang="hu-HU" sz="1400" b="1" dirty="0"/>
              <a:t> </a:t>
            </a:r>
            <a:r>
              <a:rPr lang="hu-HU" sz="1400" b="1" dirty="0" smtClean="0"/>
              <a:t/>
            </a:r>
            <a:br>
              <a:rPr lang="hu-HU" sz="1400" b="1" dirty="0" smtClean="0"/>
            </a:br>
            <a:r>
              <a:rPr lang="hu-HU" sz="1400" dirty="0" smtClean="0"/>
              <a:t>(</a:t>
            </a:r>
            <a:r>
              <a:rPr lang="hu-HU" sz="1400" dirty="0"/>
              <a:t>évjáratok: </a:t>
            </a:r>
            <a:r>
              <a:rPr lang="hu-HU" sz="1400" dirty="0" smtClean="0"/>
              <a:t>2011, 2012</a:t>
            </a:r>
            <a:r>
              <a:rPr lang="hu-HU" sz="1400" dirty="0"/>
              <a:t>, 2014</a:t>
            </a:r>
            <a:r>
              <a:rPr lang="hu-HU" sz="1400" dirty="0" smtClean="0"/>
              <a:t>)</a:t>
            </a:r>
            <a:endParaRPr lang="hu-HU" sz="1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400" b="1" dirty="0"/>
              <a:t>1 db </a:t>
            </a:r>
            <a:r>
              <a:rPr lang="hu-HU" sz="1400" b="1" dirty="0" err="1"/>
              <a:t>Setra</a:t>
            </a:r>
            <a:r>
              <a:rPr lang="hu-HU" sz="1400" b="1" dirty="0"/>
              <a:t> 415 GTHD </a:t>
            </a:r>
            <a:r>
              <a:rPr lang="hu-HU" sz="1400" dirty="0"/>
              <a:t>(évjárat: 2013</a:t>
            </a:r>
            <a:r>
              <a:rPr lang="hu-HU" sz="1400" dirty="0" smtClean="0"/>
              <a:t>)</a:t>
            </a:r>
            <a:endParaRPr lang="hu-HU" sz="1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400" b="1" dirty="0"/>
              <a:t>4 db </a:t>
            </a:r>
            <a:r>
              <a:rPr lang="hu-HU" sz="1400" b="1" dirty="0" err="1"/>
              <a:t>Setra</a:t>
            </a:r>
            <a:r>
              <a:rPr lang="hu-HU" sz="1400" b="1" dirty="0"/>
              <a:t> 515 HD </a:t>
            </a:r>
            <a:r>
              <a:rPr lang="hu-HU" sz="1400" dirty="0"/>
              <a:t>(évjáratok: 2014, </a:t>
            </a:r>
            <a:r>
              <a:rPr lang="hu-HU" sz="1400" dirty="0" smtClean="0"/>
              <a:t>2015, </a:t>
            </a:r>
            <a:r>
              <a:rPr lang="hu-HU" sz="1400" dirty="0" smtClean="0"/>
              <a:t/>
            </a:r>
            <a:br>
              <a:rPr lang="hu-HU" sz="1400" dirty="0" smtClean="0"/>
            </a:br>
            <a:r>
              <a:rPr lang="hu-HU" sz="1400" dirty="0" smtClean="0"/>
              <a:t>2019 és </a:t>
            </a:r>
            <a:r>
              <a:rPr lang="hu-HU" sz="1400" dirty="0" smtClean="0"/>
              <a:t>+1 db heteken belül megérkezik)</a:t>
            </a:r>
            <a:endParaRPr lang="hu-HU" sz="1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400" b="1" dirty="0" smtClean="0"/>
              <a:t>4 </a:t>
            </a:r>
            <a:r>
              <a:rPr lang="hu-HU" sz="1400" b="1" dirty="0"/>
              <a:t>db VDL Futura FHD2 </a:t>
            </a:r>
            <a:r>
              <a:rPr lang="hu-HU" sz="1400" b="1" dirty="0" smtClean="0"/>
              <a:t/>
            </a:r>
            <a:br>
              <a:rPr lang="hu-HU" sz="1400" b="1" dirty="0" smtClean="0"/>
            </a:br>
            <a:r>
              <a:rPr lang="hu-HU" sz="1400" dirty="0" smtClean="0"/>
              <a:t>(</a:t>
            </a:r>
            <a:r>
              <a:rPr lang="hu-HU" sz="1400" dirty="0"/>
              <a:t>évjáratok: 2015, 2016, </a:t>
            </a:r>
            <a:r>
              <a:rPr lang="hu-HU" sz="1400" dirty="0" smtClean="0"/>
              <a:t>2017, 2019)</a:t>
            </a:r>
            <a:endParaRPr lang="hu-HU" sz="1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400" b="1" dirty="0"/>
              <a:t>1 db </a:t>
            </a:r>
            <a:r>
              <a:rPr lang="hu-HU" sz="1400" b="1" dirty="0" err="1"/>
              <a:t>Neoplan</a:t>
            </a:r>
            <a:r>
              <a:rPr lang="hu-HU" sz="1400" b="1" dirty="0"/>
              <a:t> </a:t>
            </a:r>
            <a:r>
              <a:rPr lang="hu-HU" sz="1400" b="1" dirty="0" err="1"/>
              <a:t>Tourliner</a:t>
            </a:r>
            <a:r>
              <a:rPr lang="hu-HU" sz="1400" b="1" dirty="0"/>
              <a:t> </a:t>
            </a:r>
            <a:r>
              <a:rPr lang="hu-HU" sz="1400" dirty="0"/>
              <a:t>(évjárat: 2017</a:t>
            </a:r>
            <a:r>
              <a:rPr lang="hu-HU" sz="1400" dirty="0" smtClean="0"/>
              <a:t>)</a:t>
            </a:r>
            <a:endParaRPr lang="hu-HU" sz="1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400" b="1" dirty="0"/>
              <a:t>1 db Mercedes </a:t>
            </a:r>
            <a:r>
              <a:rPr lang="hu-HU" sz="1400" b="1" dirty="0" err="1"/>
              <a:t>Tourismo</a:t>
            </a:r>
            <a:r>
              <a:rPr lang="hu-HU" sz="1400" b="1" dirty="0"/>
              <a:t> </a:t>
            </a:r>
            <a:r>
              <a:rPr lang="hu-HU" sz="1400" dirty="0"/>
              <a:t>(évjárat: 2018</a:t>
            </a:r>
            <a:r>
              <a:rPr lang="hu-HU" sz="1400" dirty="0" smtClean="0"/>
              <a:t>)</a:t>
            </a:r>
            <a:br>
              <a:rPr lang="hu-HU" sz="1400" dirty="0" smtClean="0"/>
            </a:br>
            <a:endParaRPr lang="hu-HU" sz="1400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hu-HU" sz="1400" dirty="0"/>
          </a:p>
          <a:p>
            <a:pPr>
              <a:buFont typeface="Wingdings" panose="05000000000000000000" pitchFamily="2" charset="2"/>
              <a:buChar char="Ø"/>
            </a:pPr>
            <a:r>
              <a:rPr lang="hu-HU" sz="1400" dirty="0" smtClean="0"/>
              <a:t>A 49 személyes luxusautóbuszok </a:t>
            </a:r>
            <a:r>
              <a:rPr lang="hu-HU" sz="1400" dirty="0"/>
              <a:t>mellett még </a:t>
            </a:r>
            <a:r>
              <a:rPr lang="hu-HU" sz="1400" dirty="0" smtClean="0"/>
              <a:t> </a:t>
            </a:r>
            <a:r>
              <a:rPr lang="hu-HU" sz="1400" b="1" dirty="0" smtClean="0"/>
              <a:t>2 </a:t>
            </a:r>
            <a:r>
              <a:rPr lang="hu-HU" sz="1400" b="1" dirty="0" smtClean="0"/>
              <a:t>db 21 személyes Mercedes Sprinter kisbusz</a:t>
            </a:r>
            <a:r>
              <a:rPr lang="hu-HU" sz="1400" dirty="0" smtClean="0"/>
              <a:t>, </a:t>
            </a:r>
            <a:r>
              <a:rPr lang="hu-HU" sz="1400" dirty="0" smtClean="0"/>
              <a:t/>
            </a:r>
            <a:br>
              <a:rPr lang="hu-HU" sz="1400" dirty="0" smtClean="0"/>
            </a:br>
            <a:r>
              <a:rPr lang="hu-HU" sz="1400" dirty="0" smtClean="0"/>
              <a:t>és </a:t>
            </a:r>
            <a:r>
              <a:rPr lang="hu-HU" sz="1400" b="1" dirty="0" smtClean="0"/>
              <a:t>4 </a:t>
            </a:r>
            <a:r>
              <a:rPr lang="hu-HU" sz="1400" b="1" dirty="0"/>
              <a:t>db személygépkocsi</a:t>
            </a:r>
            <a:r>
              <a:rPr lang="hu-HU" sz="1400" dirty="0"/>
              <a:t> is a flotta </a:t>
            </a:r>
            <a:r>
              <a:rPr lang="hu-HU" sz="1400" dirty="0" smtClean="0"/>
              <a:t>része.</a:t>
            </a:r>
            <a:endParaRPr lang="hu-HU" sz="1400" dirty="0"/>
          </a:p>
          <a:p>
            <a:pPr>
              <a:buFont typeface="Arial" panose="020B0604020202020204" pitchFamily="34" charset="0"/>
              <a:buChar char="•"/>
            </a:pPr>
            <a:endParaRPr lang="hu-HU" sz="1400" dirty="0" smtClean="0"/>
          </a:p>
        </p:txBody>
      </p:sp>
      <p:pic>
        <p:nvPicPr>
          <p:cNvPr id="4" name="Tartalom hely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23" y="2405990"/>
            <a:ext cx="6872739" cy="3473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dirty="0" smtClean="0"/>
              <a:t>AUTÓBUSZPARK</a:t>
            </a:r>
            <a:br>
              <a:rPr lang="hu-HU" dirty="0" smtClean="0"/>
            </a:br>
            <a:r>
              <a:rPr lang="hu-HU" sz="2000" dirty="0" smtClean="0"/>
              <a:t>Fehérvár Travel Busz Kft.</a:t>
            </a:r>
            <a:endParaRPr lang="hu-HU" dirty="0"/>
          </a:p>
        </p:txBody>
      </p:sp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72" y="1265196"/>
            <a:ext cx="4560622" cy="2330058"/>
          </a:xfrm>
        </p:spPr>
      </p:pic>
      <p:pic>
        <p:nvPicPr>
          <p:cNvPr id="5" name="Tartalom hely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42" y="3945687"/>
            <a:ext cx="4249551" cy="2729409"/>
          </a:xfrm>
          <a:prstGeom prst="rect">
            <a:avLst/>
          </a:prstGeom>
        </p:spPr>
      </p:pic>
      <p:pic>
        <p:nvPicPr>
          <p:cNvPr id="6" name="Tartalom hely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45" y="1505425"/>
            <a:ext cx="3981394" cy="234960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44" y="3180936"/>
            <a:ext cx="2620620" cy="349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9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dirty="0" smtClean="0"/>
              <a:t>GÉPKOCSIVEZETŐK - </a:t>
            </a:r>
            <a:r>
              <a:rPr lang="hu-HU" sz="2800" dirty="0" smtClean="0"/>
              <a:t>személyzet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2000" dirty="0" smtClean="0"/>
              <a:t>Fehérvár Travel Busz Kft.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1800" b="1" dirty="0" smtClean="0"/>
              <a:t>18 főállású profi gépkocsivezető</a:t>
            </a:r>
            <a:endParaRPr lang="hu-HU" sz="18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 smtClean="0"/>
              <a:t>sokéves </a:t>
            </a:r>
            <a:r>
              <a:rPr lang="hu-HU" dirty="0"/>
              <a:t>nemzetközi </a:t>
            </a:r>
            <a:r>
              <a:rPr lang="hu-HU" dirty="0" smtClean="0"/>
              <a:t>gyakorlat, tapasztalat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 smtClean="0"/>
              <a:t>Európa-szerte </a:t>
            </a:r>
            <a:r>
              <a:rPr lang="hu-HU" dirty="0"/>
              <a:t>kiváló </a:t>
            </a:r>
            <a:r>
              <a:rPr lang="hu-HU" dirty="0" smtClean="0"/>
              <a:t>helyismeret</a:t>
            </a:r>
          </a:p>
          <a:p>
            <a:pPr marL="0" indent="0">
              <a:buNone/>
            </a:pPr>
            <a:endParaRPr lang="hu-HU" sz="1400" dirty="0" smtClean="0"/>
          </a:p>
          <a:p>
            <a:pPr marL="0" indent="0">
              <a:buNone/>
            </a:pPr>
            <a:endParaRPr lang="hu-HU" sz="1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 smtClean="0"/>
              <a:t>szezonális jelleggel még 6-7 </a:t>
            </a:r>
            <a:r>
              <a:rPr lang="hu-HU" sz="1800" dirty="0"/>
              <a:t>profi buszos </a:t>
            </a:r>
            <a:r>
              <a:rPr lang="hu-HU" sz="1800" dirty="0" smtClean="0"/>
              <a:t>kolléga</a:t>
            </a:r>
          </a:p>
          <a:p>
            <a:pPr>
              <a:buFont typeface="Wingdings" panose="05000000000000000000" pitchFamily="2" charset="2"/>
              <a:buChar char="Ø"/>
            </a:pPr>
            <a:endParaRPr lang="hu-HU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 smtClean="0"/>
              <a:t>műszaki-szervízelési </a:t>
            </a:r>
            <a:r>
              <a:rPr lang="hu-HU" sz="1800" dirty="0" smtClean="0"/>
              <a:t>háttér</a:t>
            </a:r>
            <a:endParaRPr lang="hu-HU" sz="1800" dirty="0" smtClean="0"/>
          </a:p>
          <a:p>
            <a:pPr>
              <a:buFont typeface="Wingdings" panose="05000000000000000000" pitchFamily="2" charset="2"/>
              <a:buChar char="Ø"/>
            </a:pPr>
            <a:endParaRPr lang="hu-HU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 smtClean="0"/>
              <a:t>irodai </a:t>
            </a:r>
            <a:r>
              <a:rPr lang="hu-HU" sz="1800" dirty="0"/>
              <a:t>adminisztrációs </a:t>
            </a:r>
            <a:r>
              <a:rPr lang="hu-HU" sz="1800" dirty="0" smtClean="0"/>
              <a:t>munkák</a:t>
            </a:r>
            <a:endParaRPr lang="hu-HU" sz="18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26" y="2597727"/>
            <a:ext cx="4616125" cy="282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7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Üzleti stratégia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7078607_TF03417222" id="{2E336ABF-33E8-4B1D-9B97-CC34578AC564}" vid="{2FCA7303-07F2-4DF7-956C-EF11686EE5D8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Üzleti terv bemutatása (zöldeskék, szélesvásznú)</Template>
  <TotalTime>606</TotalTime>
  <Words>475</Words>
  <Application>Microsoft Office PowerPoint</Application>
  <PresentationFormat>Szélesvásznú</PresentationFormat>
  <Paragraphs>121</Paragraphs>
  <Slides>12</Slides>
  <Notes>12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Wingdings</vt:lpstr>
      <vt:lpstr>Wingdings 3</vt:lpstr>
      <vt:lpstr>Üzleti stratégia</vt:lpstr>
      <vt:lpstr>FEHÉRVÁR TRAVEL BUSZ KFT.</vt:lpstr>
      <vt:lpstr>FEHÉRVÁR TRAVEL UTAZÁSI IRODA (ANYAVÁLLALAT)</vt:lpstr>
      <vt:lpstr>FEHÉRVÁR TRAVEL UTAZÁSI IRODA (ANYAVÁLLALAT)</vt:lpstr>
      <vt:lpstr>A Fehérvár Travel Busz Kft. és a Fehérvár Travel Utazási Iroda kapcsolata </vt:lpstr>
      <vt:lpstr>A Fehérvár Travel Busz Kft. és a Fehérvár Travel Utazási Iroda kapcsolata </vt:lpstr>
      <vt:lpstr>FEHÉRVÁR TRAVEL BUSZ KFT.</vt:lpstr>
      <vt:lpstr>AUTÓBUSZPARK - flotta </vt:lpstr>
      <vt:lpstr>AUTÓBUSZPARK Fehérvár Travel Busz Kft.</vt:lpstr>
      <vt:lpstr>GÉPKOCSIVEZETŐK - személyzet Fehérvár Travel Busz Kft.</vt:lpstr>
      <vt:lpstr>TELEPHELY</vt:lpstr>
      <vt:lpstr>TELEPHELY </vt:lpstr>
      <vt:lpstr>Köszönöm a figyelmet!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Cég neve</dc:title>
  <dc:creator>Fehérvár Travel</dc:creator>
  <cp:lastModifiedBy>Fehérvár Travel</cp:lastModifiedBy>
  <cp:revision>73</cp:revision>
  <cp:lastPrinted>2019-05-07T10:09:43Z</cp:lastPrinted>
  <dcterms:created xsi:type="dcterms:W3CDTF">2019-05-02T08:21:11Z</dcterms:created>
  <dcterms:modified xsi:type="dcterms:W3CDTF">2019-05-07T10:26:46Z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